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6" r:id="rId1"/>
  </p:sldMasterIdLst>
  <p:notesMasterIdLst>
    <p:notesMasterId r:id="rId87"/>
  </p:notesMasterIdLst>
  <p:sldIdLst>
    <p:sldId id="256" r:id="rId2"/>
    <p:sldId id="257" r:id="rId3"/>
    <p:sldId id="258" r:id="rId4"/>
    <p:sldId id="268" r:id="rId5"/>
    <p:sldId id="303" r:id="rId6"/>
    <p:sldId id="274" r:id="rId7"/>
    <p:sldId id="273" r:id="rId8"/>
    <p:sldId id="260" r:id="rId9"/>
    <p:sldId id="261" r:id="rId10"/>
    <p:sldId id="272" r:id="rId11"/>
    <p:sldId id="259" r:id="rId12"/>
    <p:sldId id="270" r:id="rId13"/>
    <p:sldId id="271" r:id="rId14"/>
    <p:sldId id="298" r:id="rId15"/>
    <p:sldId id="299" r:id="rId16"/>
    <p:sldId id="263" r:id="rId17"/>
    <p:sldId id="300" r:id="rId18"/>
    <p:sldId id="264" r:id="rId19"/>
    <p:sldId id="301" r:id="rId20"/>
    <p:sldId id="302" r:id="rId21"/>
    <p:sldId id="304" r:id="rId22"/>
    <p:sldId id="265" r:id="rId23"/>
    <p:sldId id="305" r:id="rId24"/>
    <p:sldId id="266" r:id="rId25"/>
    <p:sldId id="262" r:id="rId26"/>
    <p:sldId id="307" r:id="rId27"/>
    <p:sldId id="319" r:id="rId28"/>
    <p:sldId id="320" r:id="rId29"/>
    <p:sldId id="321" r:id="rId30"/>
    <p:sldId id="322" r:id="rId31"/>
    <p:sldId id="353" r:id="rId32"/>
    <p:sldId id="323" r:id="rId33"/>
    <p:sldId id="324" r:id="rId34"/>
    <p:sldId id="339" r:id="rId35"/>
    <p:sldId id="325" r:id="rId36"/>
    <p:sldId id="326" r:id="rId37"/>
    <p:sldId id="354" r:id="rId38"/>
    <p:sldId id="350" r:id="rId39"/>
    <p:sldId id="327" r:id="rId40"/>
    <p:sldId id="357" r:id="rId41"/>
    <p:sldId id="335" r:id="rId42"/>
    <p:sldId id="351" r:id="rId43"/>
    <p:sldId id="352" r:id="rId44"/>
    <p:sldId id="355" r:id="rId45"/>
    <p:sldId id="356" r:id="rId46"/>
    <p:sldId id="306" r:id="rId47"/>
    <p:sldId id="308" r:id="rId48"/>
    <p:sldId id="309" r:id="rId49"/>
    <p:sldId id="330" r:id="rId50"/>
    <p:sldId id="331" r:id="rId51"/>
    <p:sldId id="334" r:id="rId52"/>
    <p:sldId id="332" r:id="rId53"/>
    <p:sldId id="329" r:id="rId54"/>
    <p:sldId id="336" r:id="rId55"/>
    <p:sldId id="333" r:id="rId56"/>
    <p:sldId id="337" r:id="rId57"/>
    <p:sldId id="338" r:id="rId58"/>
    <p:sldId id="340" r:id="rId59"/>
    <p:sldId id="343" r:id="rId60"/>
    <p:sldId id="344" r:id="rId61"/>
    <p:sldId id="345" r:id="rId62"/>
    <p:sldId id="342" r:id="rId63"/>
    <p:sldId id="346" r:id="rId64"/>
    <p:sldId id="347" r:id="rId65"/>
    <p:sldId id="358" r:id="rId66"/>
    <p:sldId id="348" r:id="rId67"/>
    <p:sldId id="359" r:id="rId68"/>
    <p:sldId id="360" r:id="rId69"/>
    <p:sldId id="361" r:id="rId70"/>
    <p:sldId id="362" r:id="rId71"/>
    <p:sldId id="363" r:id="rId72"/>
    <p:sldId id="349" r:id="rId73"/>
    <p:sldId id="372" r:id="rId74"/>
    <p:sldId id="373" r:id="rId75"/>
    <p:sldId id="374" r:id="rId76"/>
    <p:sldId id="375" r:id="rId77"/>
    <p:sldId id="341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</p:sldIdLst>
  <p:sldSz cx="12192000" cy="6858000"/>
  <p:notesSz cx="6858000" cy="9144000"/>
  <p:embeddedFontLst>
    <p:embeddedFont>
      <p:font typeface="고려대학교B" panose="02020603020101020101" pitchFamily="18" charset="-127"/>
      <p:regular r:id="rId88"/>
    </p:embeddedFont>
    <p:embeddedFont>
      <p:font typeface="고려대학교M" panose="02020603020101020101" pitchFamily="18" charset="-127"/>
      <p:regular r:id="rId89"/>
    </p:embeddedFont>
    <p:embeddedFont>
      <p:font typeface="맑은 고딕" panose="020B0503020000020004" pitchFamily="50" charset="-127"/>
      <p:regular r:id="rId90"/>
      <p:bold r:id="rId91"/>
    </p:embeddedFont>
    <p:embeddedFont>
      <p:font typeface="휴먼매직체" panose="02030504000101010101" pitchFamily="18" charset="-127"/>
      <p:regular r:id="rId92"/>
    </p:embeddedFon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Gill Sans MT" panose="020B0502020104020203" pitchFamily="34" charset="0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C815-611C-1542-ABC3-2A062723EAA6}" v="468" dt="2018-11-19T08:49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5"/>
    <p:restoredTop sz="94631"/>
  </p:normalViewPr>
  <p:slideViewPr>
    <p:cSldViewPr snapToGrid="0" snapToObjects="1">
      <p:cViewPr varScale="1">
        <p:scale>
          <a:sx n="86" d="100"/>
          <a:sy n="86" d="100"/>
        </p:scale>
        <p:origin x="6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6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8</a:t>
            </a:r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 </a:t>
            </a:r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endParaRPr 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1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컴포넌트 예시</a:t>
            </a:r>
            <a:endParaRPr lang="en-US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:a16="http://schemas.microsoft.com/office/drawing/2014/main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:a16="http://schemas.microsoft.com/office/drawing/2014/main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:a16="http://schemas.microsoft.com/office/drawing/2014/main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:a16="http://schemas.microsoft.com/office/drawing/2014/main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:a16="http://schemas.microsoft.com/office/drawing/2014/main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:a16="http://schemas.microsoft.com/office/drawing/2014/main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:a16="http://schemas.microsoft.com/office/drawing/2014/main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:a16="http://schemas.microsoft.com/office/drawing/2014/main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:a16="http://schemas.microsoft.com/office/drawing/2014/main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:a16="http://schemas.microsoft.com/office/drawing/2014/main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:a16="http://schemas.microsoft.com/office/drawing/2014/main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:a16="http://schemas.microsoft.com/office/drawing/2014/main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4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8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07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컴포넌트의 포함관계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배치</a:t>
            </a:r>
            <a:r>
              <a:rPr lang="en-US" altLang="ko-KR" dirty="0"/>
              <a:t>, </a:t>
            </a:r>
            <a:r>
              <a:rPr lang="ko-KR" altLang="en-US" dirty="0"/>
              <a:t>배치 관리자 개념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4904721" cy="4339331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/>
              <a:t>컨테이너마다 하나의 배치 관리자 존재</a:t>
            </a:r>
            <a:r>
              <a:rPr lang="en-US" altLang="ko-KR" sz="2000" dirty="0"/>
              <a:t>,</a:t>
            </a:r>
            <a:r>
              <a:rPr lang="ko-KR" altLang="en-US" sz="2000" dirty="0"/>
              <a:t> 하지만 배치 관리자를 삭제할 수도 있음</a:t>
            </a:r>
            <a:endParaRPr lang="en-US" altLang="ko-KR" sz="2000" dirty="0"/>
          </a:p>
          <a:p>
            <a:pPr lvl="1"/>
            <a:r>
              <a:rPr lang="ko-KR" altLang="en-US" sz="2000" dirty="0"/>
              <a:t>컨테이너에 부착되는 컴포넌트의 위치와 크기 결정</a:t>
            </a:r>
            <a:endParaRPr lang="en-US" altLang="ko-KR" sz="2000" dirty="0"/>
          </a:p>
          <a:p>
            <a:pPr lvl="1"/>
            <a:r>
              <a:rPr lang="ko-KR" altLang="en-US" sz="2000" dirty="0"/>
              <a:t>컨테이너의 크기가 변경되면</a:t>
            </a:r>
            <a:r>
              <a:rPr lang="en-US" altLang="ko-KR" sz="2000" dirty="0"/>
              <a:t>, </a:t>
            </a:r>
            <a:r>
              <a:rPr lang="ko-KR" altLang="en-US" sz="2000" dirty="0"/>
              <a:t>컴포넌트의 위치와 크기 재결정</a:t>
            </a:r>
            <a:endParaRPr lang="en-US" altLang="ko-KR" sz="2000" dirty="0"/>
          </a:p>
          <a:p>
            <a:pPr lvl="1"/>
            <a:r>
              <a:rPr lang="ko-KR" altLang="en-US" sz="2000" dirty="0"/>
              <a:t>배치 관리자 </a:t>
            </a:r>
            <a:r>
              <a:rPr lang="en-US" altLang="ko-KR" sz="2000" dirty="0"/>
              <a:t>–</a:t>
            </a:r>
            <a:r>
              <a:rPr lang="ko-KR" altLang="en-US" sz="2000" dirty="0"/>
              <a:t> 중요한 내용이라 자세히 다룰 예정</a:t>
            </a:r>
            <a:endParaRPr lang="en-US" altLang="ko-KR" sz="2000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927867F9-F828-944C-AE23-C5358047A43E}"/>
              </a:ext>
            </a:extLst>
          </p:cNvPr>
          <p:cNvGrpSpPr/>
          <p:nvPr/>
        </p:nvGrpSpPr>
        <p:grpSpPr>
          <a:xfrm>
            <a:off x="6187010" y="1865551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34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Atw</a:t>
            </a:r>
            <a:r>
              <a:rPr lang="en-US" altLang="ko-KR" dirty="0"/>
              <a:t>-swing </a:t>
            </a:r>
            <a:r>
              <a:rPr lang="ko-KR" altLang="en-US" dirty="0" err="1"/>
              <a:t>상속구조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dirty="0"/>
              <a:t>Swing</a:t>
            </a:r>
            <a:r>
              <a:rPr lang="ko-KR" altLang="en-US" dirty="0"/>
              <a:t>은 </a:t>
            </a:r>
            <a:r>
              <a:rPr lang="en-US" dirty="0"/>
              <a:t>ATW</a:t>
            </a:r>
            <a:r>
              <a:rPr lang="ko-KR" altLang="en-US" dirty="0" err="1"/>
              <a:t>를</a:t>
            </a:r>
            <a:r>
              <a:rPr lang="ko-KR" altLang="en-US" dirty="0"/>
              <a:t> 상속받는다</a:t>
            </a:r>
            <a:endParaRPr lang="en-US" altLang="ko-KR" dirty="0"/>
          </a:p>
          <a:p>
            <a:r>
              <a:rPr lang="en-US" dirty="0"/>
              <a:t>Swing </a:t>
            </a:r>
            <a:r>
              <a:rPr lang="ko-KR" altLang="en-US" dirty="0"/>
              <a:t>패키지를 사용할 때 그래픽 처리를 위해 </a:t>
            </a:r>
            <a:r>
              <a:rPr lang="en-US" dirty="0"/>
              <a:t>ATW </a:t>
            </a:r>
            <a:r>
              <a:rPr lang="ko-KR" altLang="en-US" dirty="0"/>
              <a:t>패키지가 필요</a:t>
            </a:r>
            <a:endParaRPr lang="en-US" altLang="ko-KR" dirty="0"/>
          </a:p>
          <a:p>
            <a:r>
              <a:rPr lang="en-US" dirty="0" err="1"/>
              <a:t>LayoutManager</a:t>
            </a:r>
            <a:r>
              <a:rPr lang="ko-KR" altLang="en-US" dirty="0"/>
              <a:t>는 </a:t>
            </a:r>
            <a:r>
              <a:rPr lang="en-US" dirty="0"/>
              <a:t>ATW </a:t>
            </a:r>
            <a:r>
              <a:rPr lang="ko-KR" altLang="en-US" dirty="0"/>
              <a:t>패키지에 속해있다</a:t>
            </a:r>
            <a:endParaRPr lang="en-US" altLang="ko-KR" dirty="0"/>
          </a:p>
          <a:p>
            <a:r>
              <a:rPr lang="en-US" altLang="ko-KR" dirty="0"/>
              <a:t>Swing</a:t>
            </a:r>
            <a:r>
              <a:rPr lang="ko-KR" altLang="en-US" dirty="0"/>
              <a:t>은 이벤트처리가 거의 필수적이기에 이벤트도 같이 </a:t>
            </a:r>
            <a:r>
              <a:rPr lang="en-US" dirty="0"/>
              <a:t>import </a:t>
            </a:r>
            <a:r>
              <a:rPr lang="ko-KR" altLang="en-US" dirty="0"/>
              <a:t>해야한다</a:t>
            </a:r>
            <a:endParaRPr lang="en-US" altLang="ko-KR" dirty="0"/>
          </a:p>
          <a:p>
            <a:pPr lvl="1"/>
            <a:r>
              <a:rPr lang="en-US" dirty="0"/>
              <a:t>import </a:t>
            </a:r>
            <a:r>
              <a:rPr lang="en-US" dirty="0" err="1"/>
              <a:t>java.awt</a:t>
            </a:r>
            <a:r>
              <a:rPr lang="en-US" dirty="0"/>
              <a:t>.*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javax.swing</a:t>
            </a:r>
            <a:r>
              <a:rPr lang="en-US" dirty="0"/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326022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sz="2000" dirty="0"/>
              <a:t>스윙 </a:t>
            </a:r>
            <a:r>
              <a:rPr lang="en-US" altLang="ko-KR" sz="2000" dirty="0"/>
              <a:t>GUI </a:t>
            </a:r>
            <a:r>
              <a:rPr lang="ko-KR" altLang="en-US" sz="2000" dirty="0"/>
              <a:t>프로그램을 만드는 과정</a:t>
            </a:r>
            <a:endParaRPr lang="en-US" altLang="ko-KR" sz="2000" dirty="0"/>
          </a:p>
          <a:p>
            <a:pPr marL="320040" lvl="1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스윙 프레임 만들기</a:t>
            </a:r>
            <a:endParaRPr lang="en-US" altLang="ko-KR" sz="1800" dirty="0"/>
          </a:p>
          <a:p>
            <a:pPr marL="320040" lvl="1" indent="0">
              <a:buNone/>
            </a:pPr>
            <a:r>
              <a:rPr lang="en-US" altLang="ko-KR" sz="1800" dirty="0"/>
              <a:t>2. main()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 </a:t>
            </a:r>
            <a:r>
              <a:rPr lang="ko-KR" altLang="en-US" sz="1800" dirty="0"/>
              <a:t>작성</a:t>
            </a:r>
            <a:endParaRPr lang="en-US" altLang="ko-KR" sz="1800" dirty="0"/>
          </a:p>
          <a:p>
            <a:pPr marL="320040" lvl="1" indent="0"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스윙 프레임에 스윙 컴포넌트 붙이기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스윙 프로그램 작성에 필요한 </a:t>
            </a:r>
            <a:r>
              <a:rPr lang="en-US" altLang="ko-KR" sz="2000" dirty="0"/>
              <a:t>import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</a:t>
            </a:r>
            <a:r>
              <a:rPr lang="en-US" altLang="ko-KR" sz="1800" dirty="0"/>
              <a:t>.*; 		// </a:t>
            </a:r>
            <a:r>
              <a:rPr lang="ko-KR" altLang="en-US" sz="1800" dirty="0"/>
              <a:t>그래픽 처리를 위한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java.awt.event</a:t>
            </a:r>
            <a:r>
              <a:rPr lang="en-US" altLang="ko-KR" sz="1800" dirty="0"/>
              <a:t>.*; 	// AWT </a:t>
            </a:r>
            <a:r>
              <a:rPr lang="ko-KR" altLang="en-US" sz="1800" dirty="0"/>
              <a:t>이벤트 사용을 위한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</a:t>
            </a:r>
            <a:r>
              <a:rPr lang="en-US" altLang="ko-KR" sz="1800" dirty="0"/>
              <a:t>.*; 	// </a:t>
            </a:r>
            <a:r>
              <a:rPr lang="ko-KR" altLang="en-US" sz="1800" dirty="0"/>
              <a:t>스윙 컴포넌트 클래스들의 경로명</a:t>
            </a:r>
          </a:p>
          <a:p>
            <a:pPr lvl="1"/>
            <a:r>
              <a:rPr lang="en-US" altLang="ko-KR" sz="1800" dirty="0"/>
              <a:t>import </a:t>
            </a:r>
            <a:r>
              <a:rPr lang="en-US" altLang="ko-KR" sz="1800" dirty="0" err="1"/>
              <a:t>javax.swing.event</a:t>
            </a:r>
            <a:r>
              <a:rPr lang="en-US" altLang="ko-KR" sz="1800" dirty="0"/>
              <a:t>.*; 	// </a:t>
            </a:r>
            <a:r>
              <a:rPr lang="ko-KR" altLang="en-US" sz="1800" dirty="0"/>
              <a:t>스윙 이벤트를 위한 경로명</a:t>
            </a:r>
            <a:endParaRPr lang="en-US" altLang="ko-KR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6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프레임 만들기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최상위 컨테이너 </a:t>
            </a:r>
            <a:r>
              <a:rPr lang="en-US" altLang="ko-KR" dirty="0" err="1"/>
              <a:t>JFrame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 상속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ko-KR" altLang="en-US" dirty="0"/>
              <a:t> 객체 생성과 </a:t>
            </a:r>
            <a:r>
              <a:rPr lang="ko-KR" altLang="en-US" dirty="0" err="1"/>
              <a:t>생성자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 err="1"/>
              <a:t>setTitle</a:t>
            </a:r>
            <a:r>
              <a:rPr lang="en-US" altLang="ko-KR" dirty="0"/>
              <a:t>(“___”);</a:t>
            </a:r>
          </a:p>
          <a:p>
            <a:pPr lvl="2"/>
            <a:r>
              <a:rPr lang="en-US" altLang="ko-KR" dirty="0" err="1"/>
              <a:t>setSize</a:t>
            </a:r>
            <a:r>
              <a:rPr lang="en-US" altLang="ko-KR" dirty="0"/>
              <a:t>(200,200);</a:t>
            </a:r>
          </a:p>
          <a:p>
            <a:pPr lvl="2"/>
            <a:r>
              <a:rPr lang="en-US" altLang="ko-KR" dirty="0" err="1"/>
              <a:t>setVisible</a:t>
            </a:r>
            <a:r>
              <a:rPr lang="en-US" altLang="ko-KR" dirty="0"/>
              <a:t>(true);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CA763-8565-3846-AA18-3574877E9D6E}"/>
              </a:ext>
            </a:extLst>
          </p:cNvPr>
          <p:cNvSpPr txBox="1"/>
          <p:nvPr/>
        </p:nvSpPr>
        <p:spPr>
          <a:xfrm>
            <a:off x="5313853" y="3161796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MyFrame() 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("300x300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 만들기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(300, 300); 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 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mf = new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52E2A-5B34-AC4A-B1E3-CFB8C8816EDB}"/>
              </a:ext>
            </a:extLst>
          </p:cNvPr>
          <p:cNvSpPr txBox="1"/>
          <p:nvPr/>
        </p:nvSpPr>
        <p:spPr>
          <a:xfrm>
            <a:off x="9995303" y="315544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</a:t>
            </a:r>
          </a:p>
        </p:txBody>
      </p:sp>
      <p:sp>
        <p:nvSpPr>
          <p:cNvPr id="6" name="왼쪽 중괄호 13">
            <a:extLst>
              <a:ext uri="{FF2B5EF4-FFF2-40B4-BE49-F238E27FC236}">
                <a16:creationId xmlns:a16="http://schemas.microsoft.com/office/drawing/2014/main" id="{781FAA41-29B0-8444-9E1A-5B57059ADA32}"/>
              </a:ext>
            </a:extLst>
          </p:cNvPr>
          <p:cNvSpPr/>
          <p:nvPr/>
        </p:nvSpPr>
        <p:spPr>
          <a:xfrm rot="10800000">
            <a:off x="11547733" y="3578578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18">
            <a:extLst>
              <a:ext uri="{FF2B5EF4-FFF2-40B4-BE49-F238E27FC236}">
                <a16:creationId xmlns:a16="http://schemas.microsoft.com/office/drawing/2014/main" id="{FB22EC03-085E-EE49-BF64-AA55C2060612}"/>
              </a:ext>
            </a:extLst>
          </p:cNvPr>
          <p:cNvSpPr/>
          <p:nvPr/>
        </p:nvSpPr>
        <p:spPr>
          <a:xfrm rot="16200000">
            <a:off x="10412131" y="4745151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A23E1-BE85-7746-9B3C-00A3EA1A314B}"/>
              </a:ext>
            </a:extLst>
          </p:cNvPr>
          <p:cNvSpPr txBox="1"/>
          <p:nvPr/>
        </p:nvSpPr>
        <p:spPr>
          <a:xfrm>
            <a:off x="10162110" y="5863440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</a:t>
            </a:r>
          </a:p>
        </p:txBody>
      </p:sp>
      <p:cxnSp>
        <p:nvCxnSpPr>
          <p:cNvPr id="9" name="직선 화살표 연결선 11">
            <a:extLst>
              <a:ext uri="{FF2B5EF4-FFF2-40B4-BE49-F238E27FC236}">
                <a16:creationId xmlns:a16="http://schemas.microsoft.com/office/drawing/2014/main" id="{057BFAC2-9097-2644-B4BA-51707C61E568}"/>
              </a:ext>
            </a:extLst>
          </p:cNvPr>
          <p:cNvCxnSpPr/>
          <p:nvPr/>
        </p:nvCxnSpPr>
        <p:spPr>
          <a:xfrm flipH="1">
            <a:off x="9778349" y="3309336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21">
            <a:extLst>
              <a:ext uri="{FF2B5EF4-FFF2-40B4-BE49-F238E27FC236}">
                <a16:creationId xmlns:a16="http://schemas.microsoft.com/office/drawing/2014/main" id="{87A9A543-C7F0-D242-AE0E-DF5E4D697DCD}"/>
              </a:ext>
            </a:extLst>
          </p:cNvPr>
          <p:cNvSpPr/>
          <p:nvPr/>
        </p:nvSpPr>
        <p:spPr>
          <a:xfrm>
            <a:off x="3729677" y="3302192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1" name="모서리가 둥근 사각형 설명선 22">
            <a:extLst>
              <a:ext uri="{FF2B5EF4-FFF2-40B4-BE49-F238E27FC236}">
                <a16:creationId xmlns:a16="http://schemas.microsoft.com/office/drawing/2014/main" id="{8CD40AA0-E1C6-4B43-8E26-4D48F8603CC4}"/>
              </a:ext>
            </a:extLst>
          </p:cNvPr>
          <p:cNvSpPr/>
          <p:nvPr/>
        </p:nvSpPr>
        <p:spPr>
          <a:xfrm>
            <a:off x="4068695" y="4039212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설정</a:t>
            </a:r>
          </a:p>
        </p:txBody>
      </p:sp>
      <p:sp>
        <p:nvSpPr>
          <p:cNvPr id="12" name="모서리가 둥근 사각형 설명선 23">
            <a:extLst>
              <a:ext uri="{FF2B5EF4-FFF2-40B4-BE49-F238E27FC236}">
                <a16:creationId xmlns:a16="http://schemas.microsoft.com/office/drawing/2014/main" id="{FC0FC36B-A601-7D49-BDEE-B525D885BF11}"/>
              </a:ext>
            </a:extLst>
          </p:cNvPr>
          <p:cNvSpPr/>
          <p:nvPr/>
        </p:nvSpPr>
        <p:spPr>
          <a:xfrm>
            <a:off x="4068695" y="4571529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 크기 지정</a:t>
            </a:r>
          </a:p>
        </p:txBody>
      </p:sp>
      <p:sp>
        <p:nvSpPr>
          <p:cNvPr id="13" name="모서리가 둥근 사각형 설명선 24">
            <a:extLst>
              <a:ext uri="{FF2B5EF4-FFF2-40B4-BE49-F238E27FC236}">
                <a16:creationId xmlns:a16="http://schemas.microsoft.com/office/drawing/2014/main" id="{F9716DE5-A7F1-E847-A1C9-9C2A8E9D9D46}"/>
              </a:ext>
            </a:extLst>
          </p:cNvPr>
          <p:cNvSpPr/>
          <p:nvPr/>
        </p:nvSpPr>
        <p:spPr>
          <a:xfrm>
            <a:off x="3661250" y="5094272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프레임을 화면에  출력</a:t>
            </a:r>
          </a:p>
        </p:txBody>
      </p:sp>
      <p:sp>
        <p:nvSpPr>
          <p:cNvPr id="14" name="모서리가 둥근 사각형 설명선 25">
            <a:extLst>
              <a:ext uri="{FF2B5EF4-FFF2-40B4-BE49-F238E27FC236}">
                <a16:creationId xmlns:a16="http://schemas.microsoft.com/office/drawing/2014/main" id="{D3C9CDEF-6D82-824D-BE07-C9CEC1CA3A09}"/>
              </a:ext>
            </a:extLst>
          </p:cNvPr>
          <p:cNvSpPr/>
          <p:nvPr/>
        </p:nvSpPr>
        <p:spPr>
          <a:xfrm>
            <a:off x="3729677" y="6067770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즉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스윙 프레임 생성</a:t>
            </a:r>
          </a:p>
        </p:txBody>
      </p:sp>
      <p:pic>
        <p:nvPicPr>
          <p:cNvPr id="15" name="그림 7">
            <a:extLst>
              <a:ext uri="{FF2B5EF4-FFF2-40B4-BE49-F238E27FC236}">
                <a16:creationId xmlns:a16="http://schemas.microsoft.com/office/drawing/2014/main" id="{5FE35E3F-EDAC-D546-B5CA-4DB41E3AA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27" y="3569365"/>
            <a:ext cx="2088994" cy="2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프레임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4" y="1941395"/>
            <a:ext cx="5213980" cy="421490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스윙 프레임 </a:t>
            </a:r>
            <a:r>
              <a:rPr lang="en-US" altLang="ko-KR" sz="1600" dirty="0"/>
              <a:t>: </a:t>
            </a:r>
            <a:r>
              <a:rPr lang="ko-KR" altLang="en-US" sz="1600" dirty="0"/>
              <a:t>모든 스윙 컴포넌트를 담는 최상위 컨테이너</a:t>
            </a:r>
            <a:endParaRPr lang="en-US" altLang="ko-KR" sz="1600" dirty="0"/>
          </a:p>
          <a:p>
            <a:pPr lvl="1"/>
            <a:r>
              <a:rPr lang="en-US" altLang="ko-KR" sz="1400" dirty="0" err="1"/>
              <a:t>JFrame</a:t>
            </a:r>
            <a:r>
              <a:rPr lang="ko-KR" altLang="en-US" sz="1400" dirty="0"/>
              <a:t>을 상속받아 구현</a:t>
            </a:r>
            <a:endParaRPr lang="en-US" altLang="ko-KR" sz="1400" dirty="0"/>
          </a:p>
          <a:p>
            <a:pPr lvl="1"/>
            <a:r>
              <a:rPr lang="ko-KR" altLang="en-US" sz="1400" dirty="0"/>
              <a:t>컴포넌트들은 화면에 보이려면 스윙 프레임에 </a:t>
            </a:r>
            <a:r>
              <a:rPr lang="ko-KR" altLang="en-US" sz="1400" dirty="0" err="1"/>
              <a:t>부착되어야</a:t>
            </a:r>
            <a:r>
              <a:rPr lang="ko-KR" altLang="en-US" sz="1400" dirty="0"/>
              <a:t> 함</a:t>
            </a:r>
            <a:endParaRPr lang="en-US" altLang="ko-KR" sz="1400" dirty="0"/>
          </a:p>
          <a:p>
            <a:pPr lvl="1"/>
            <a:r>
              <a:rPr lang="ko-KR" altLang="en-US" sz="1200" dirty="0"/>
              <a:t>프레임을 닫으면 프레임에 부착된 모든 컴포넌트가 보이지 않게 됨</a:t>
            </a:r>
            <a:endParaRPr lang="en-US" altLang="ko-KR" sz="1200" dirty="0"/>
          </a:p>
          <a:p>
            <a:r>
              <a:rPr lang="ko-KR" altLang="en-US" sz="1600" dirty="0"/>
              <a:t>스윙 프레임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)</a:t>
            </a:r>
            <a:r>
              <a:rPr lang="ko-KR" altLang="en-US" sz="1600" dirty="0"/>
              <a:t> 기본 구성</a:t>
            </a:r>
            <a:endParaRPr lang="en-US" altLang="ko-KR" sz="1600" dirty="0"/>
          </a:p>
          <a:p>
            <a:pPr lvl="1"/>
            <a:r>
              <a:rPr lang="ko-KR" altLang="en-US" sz="1400" dirty="0"/>
              <a:t>프레임 </a:t>
            </a:r>
            <a:r>
              <a:rPr lang="en-US" altLang="ko-KR" sz="1400" dirty="0"/>
              <a:t>– </a:t>
            </a:r>
            <a:r>
              <a:rPr lang="ko-KR" altLang="en-US" sz="1400" dirty="0"/>
              <a:t>스윙 프로그램의 기본 틀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메뉴바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메뉴들이 부착되는 공간</a:t>
            </a:r>
            <a:endParaRPr lang="en-US" altLang="ko-KR" sz="1400" dirty="0"/>
          </a:p>
          <a:p>
            <a:pPr lvl="1"/>
            <a:r>
              <a:rPr lang="ko-KR" altLang="en-US" sz="1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– GUI </a:t>
            </a:r>
            <a:r>
              <a:rPr lang="ko-KR" altLang="en-US" sz="1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41" y="3824316"/>
            <a:ext cx="2870308" cy="1934462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:a16="http://schemas.microsoft.com/office/drawing/2014/main" id="{2D88CB06-79FA-4C47-9536-8A7106FB80F2}"/>
              </a:ext>
            </a:extLst>
          </p:cNvPr>
          <p:cNvSpPr/>
          <p:nvPr/>
        </p:nvSpPr>
        <p:spPr>
          <a:xfrm>
            <a:off x="8942981" y="2372883"/>
            <a:ext cx="2714644" cy="2000264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:a16="http://schemas.microsoft.com/office/drawing/2014/main" id="{6D89A1A5-94F1-D943-AAD0-650A5ACBC142}"/>
              </a:ext>
            </a:extLst>
          </p:cNvPr>
          <p:cNvSpPr/>
          <p:nvPr/>
        </p:nvSpPr>
        <p:spPr>
          <a:xfrm>
            <a:off x="8514353" y="3015825"/>
            <a:ext cx="2714644" cy="1714512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:a16="http://schemas.microsoft.com/office/drawing/2014/main" id="{212BB781-2DCD-0146-BFA1-E810290D3F0C}"/>
              </a:ext>
            </a:extLst>
          </p:cNvPr>
          <p:cNvSpPr/>
          <p:nvPr/>
        </p:nvSpPr>
        <p:spPr>
          <a:xfrm>
            <a:off x="8514353" y="2872949"/>
            <a:ext cx="2714644" cy="285752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:a16="http://schemas.microsoft.com/office/drawing/2014/main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5814472" y="2766805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:a16="http://schemas.microsoft.com/office/drawing/2014/main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6478293" y="3128254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:a16="http://schemas.microsoft.com/office/drawing/2014/main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6907716" y="3971852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6379AC-4589-A842-9FD6-A46960C0ED12}"/>
              </a:ext>
            </a:extLst>
          </p:cNvPr>
          <p:cNvSpPr txBox="1"/>
          <p:nvPr/>
        </p:nvSpPr>
        <p:spPr>
          <a:xfrm>
            <a:off x="7530772" y="37730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A98C-440D-9D45-9760-37F46859E700}"/>
              </a:ext>
            </a:extLst>
          </p:cNvPr>
          <p:cNvSpPr txBox="1"/>
          <p:nvPr/>
        </p:nvSpPr>
        <p:spPr>
          <a:xfrm>
            <a:off x="7428317" y="4685186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출력될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컴포넌트들이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B071DDC2-98B1-B04D-B0DD-60D54425DF78}"/>
              </a:ext>
            </a:extLst>
          </p:cNvPr>
          <p:cNvSpPr/>
          <p:nvPr/>
        </p:nvSpPr>
        <p:spPr>
          <a:xfrm>
            <a:off x="8300039" y="2230007"/>
            <a:ext cx="3571900" cy="26432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A0B29-D772-0547-9104-5313F8405BBF}"/>
              </a:ext>
            </a:extLst>
          </p:cNvPr>
          <p:cNvSpPr txBox="1"/>
          <p:nvPr/>
        </p:nvSpPr>
        <p:spPr>
          <a:xfrm>
            <a:off x="10085989" y="1944256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F9A22-9638-B942-9B88-874F6C512007}"/>
              </a:ext>
            </a:extLst>
          </p:cNvPr>
          <p:cNvSpPr txBox="1"/>
          <p:nvPr/>
        </p:nvSpPr>
        <p:spPr>
          <a:xfrm>
            <a:off x="6213176" y="3112318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바를 가진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학습목표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dirty="0"/>
              <a:t>GUI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</a:p>
          <a:p>
            <a:r>
              <a:rPr lang="en-US" dirty="0"/>
              <a:t>ATW</a:t>
            </a:r>
            <a:r>
              <a:rPr lang="ko-KR" altLang="en-US" dirty="0"/>
              <a:t>와 </a:t>
            </a:r>
            <a:r>
              <a:rPr lang="en-US" dirty="0"/>
              <a:t>Swing</a:t>
            </a:r>
          </a:p>
          <a:p>
            <a:r>
              <a:rPr lang="ko-KR" altLang="en-US" dirty="0"/>
              <a:t>컨테이너</a:t>
            </a:r>
            <a:r>
              <a:rPr lang="en-US" altLang="ko-KR" dirty="0"/>
              <a:t>,</a:t>
            </a:r>
            <a:r>
              <a:rPr lang="ko-KR" altLang="en-US" dirty="0"/>
              <a:t> 컴포넌트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만들기</a:t>
            </a:r>
            <a:endParaRPr lang="en-US" altLang="ko-KR" dirty="0"/>
          </a:p>
          <a:p>
            <a:r>
              <a:rPr lang="ko-KR" altLang="en-US" dirty="0" err="1"/>
              <a:t>배치관리자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14037"/>
            <a:ext cx="10427960" cy="902244"/>
          </a:xfrm>
        </p:spPr>
        <p:txBody>
          <a:bodyPr>
            <a:normAutofit/>
          </a:bodyPr>
          <a:lstStyle/>
          <a:p>
            <a:r>
              <a:rPr lang="ko-KR" altLang="en-US" dirty="0"/>
              <a:t>프레임 만들기</a:t>
            </a:r>
            <a:r>
              <a:rPr lang="en-US" altLang="ko-KR" dirty="0"/>
              <a:t>,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 상속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6C732-4327-5842-80E8-DDD457B67AE7}"/>
              </a:ext>
            </a:extLst>
          </p:cNvPr>
          <p:cNvSpPr txBox="1"/>
          <p:nvPr/>
        </p:nvSpPr>
        <p:spPr>
          <a:xfrm>
            <a:off x="8253590" y="28823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</a:t>
            </a:r>
          </a:p>
        </p:txBody>
      </p:sp>
      <p:sp>
        <p:nvSpPr>
          <p:cNvPr id="5" name="왼쪽 중괄호 13">
            <a:extLst>
              <a:ext uri="{FF2B5EF4-FFF2-40B4-BE49-F238E27FC236}">
                <a16:creationId xmlns:a16="http://schemas.microsoft.com/office/drawing/2014/main" id="{9AF1213F-D2B6-7C4B-AF1F-EE7421879D46}"/>
              </a:ext>
            </a:extLst>
          </p:cNvPr>
          <p:cNvSpPr/>
          <p:nvPr/>
        </p:nvSpPr>
        <p:spPr>
          <a:xfrm rot="10800000">
            <a:off x="9806019" y="3305446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F753C-2D77-7145-92A9-1152ABD013C0}"/>
              </a:ext>
            </a:extLst>
          </p:cNvPr>
          <p:cNvSpPr txBox="1"/>
          <p:nvPr/>
        </p:nvSpPr>
        <p:spPr>
          <a:xfrm>
            <a:off x="10087162" y="418740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300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</a:t>
            </a:r>
          </a:p>
        </p:txBody>
      </p:sp>
      <p:sp>
        <p:nvSpPr>
          <p:cNvPr id="7" name="왼쪽 중괄호 18">
            <a:extLst>
              <a:ext uri="{FF2B5EF4-FFF2-40B4-BE49-F238E27FC236}">
                <a16:creationId xmlns:a16="http://schemas.microsoft.com/office/drawing/2014/main" id="{150CF70D-756B-F542-B9E0-9348910D85F7}"/>
              </a:ext>
            </a:extLst>
          </p:cNvPr>
          <p:cNvSpPr/>
          <p:nvPr/>
        </p:nvSpPr>
        <p:spPr>
          <a:xfrm rot="16200000">
            <a:off x="8670417" y="4472019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9C39A-8684-AC46-8FB4-3ECF56CDE04C}"/>
              </a:ext>
            </a:extLst>
          </p:cNvPr>
          <p:cNvSpPr txBox="1"/>
          <p:nvPr/>
        </p:nvSpPr>
        <p:spPr>
          <a:xfrm>
            <a:off x="8420397" y="5590309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</a:t>
            </a:r>
          </a:p>
        </p:txBody>
      </p:sp>
      <p:cxnSp>
        <p:nvCxnSpPr>
          <p:cNvPr id="9" name="직선 화살표 연결선 11">
            <a:extLst>
              <a:ext uri="{FF2B5EF4-FFF2-40B4-BE49-F238E27FC236}">
                <a16:creationId xmlns:a16="http://schemas.microsoft.com/office/drawing/2014/main" id="{7DBF5858-174D-B64E-A326-D377A501F591}"/>
              </a:ext>
            </a:extLst>
          </p:cNvPr>
          <p:cNvCxnSpPr/>
          <p:nvPr/>
        </p:nvCxnSpPr>
        <p:spPr>
          <a:xfrm flipH="1">
            <a:off x="8036636" y="3036204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21">
            <a:extLst>
              <a:ext uri="{FF2B5EF4-FFF2-40B4-BE49-F238E27FC236}">
                <a16:creationId xmlns:a16="http://schemas.microsoft.com/office/drawing/2014/main" id="{39E34AC0-7056-7746-BED7-D605FBCBE333}"/>
              </a:ext>
            </a:extLst>
          </p:cNvPr>
          <p:cNvSpPr/>
          <p:nvPr/>
        </p:nvSpPr>
        <p:spPr>
          <a:xfrm>
            <a:off x="1987963" y="3029060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상속받은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</a:p>
        </p:txBody>
      </p:sp>
      <p:sp>
        <p:nvSpPr>
          <p:cNvPr id="11" name="모서리가 둥근 사각형 설명선 22">
            <a:extLst>
              <a:ext uri="{FF2B5EF4-FFF2-40B4-BE49-F238E27FC236}">
                <a16:creationId xmlns:a16="http://schemas.microsoft.com/office/drawing/2014/main" id="{08F19B7E-B2BB-8C49-9F99-1D796B8F15F7}"/>
              </a:ext>
            </a:extLst>
          </p:cNvPr>
          <p:cNvSpPr/>
          <p:nvPr/>
        </p:nvSpPr>
        <p:spPr>
          <a:xfrm>
            <a:off x="2326982" y="3766081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설정</a:t>
            </a:r>
          </a:p>
        </p:txBody>
      </p:sp>
      <p:sp>
        <p:nvSpPr>
          <p:cNvPr id="12" name="모서리가 둥근 사각형 설명선 23">
            <a:extLst>
              <a:ext uri="{FF2B5EF4-FFF2-40B4-BE49-F238E27FC236}">
                <a16:creationId xmlns:a16="http://schemas.microsoft.com/office/drawing/2014/main" id="{07823E33-6AC4-704D-8D08-06472205A8B8}"/>
              </a:ext>
            </a:extLst>
          </p:cNvPr>
          <p:cNvSpPr/>
          <p:nvPr/>
        </p:nvSpPr>
        <p:spPr>
          <a:xfrm>
            <a:off x="2326982" y="4298398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 크기 지정</a:t>
            </a:r>
          </a:p>
        </p:txBody>
      </p:sp>
      <p:sp>
        <p:nvSpPr>
          <p:cNvPr id="13" name="모서리가 둥근 사각형 설명선 24">
            <a:extLst>
              <a:ext uri="{FF2B5EF4-FFF2-40B4-BE49-F238E27FC236}">
                <a16:creationId xmlns:a16="http://schemas.microsoft.com/office/drawing/2014/main" id="{47E9C17D-E7DD-F341-843A-675AE7115FE3}"/>
              </a:ext>
            </a:extLst>
          </p:cNvPr>
          <p:cNvSpPr/>
          <p:nvPr/>
        </p:nvSpPr>
        <p:spPr>
          <a:xfrm>
            <a:off x="1919537" y="4821141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프레임을 화면에  출력</a:t>
            </a:r>
          </a:p>
        </p:txBody>
      </p:sp>
      <p:pic>
        <p:nvPicPr>
          <p:cNvPr id="14" name="그림 7">
            <a:extLst>
              <a:ext uri="{FF2B5EF4-FFF2-40B4-BE49-F238E27FC236}">
                <a16:creationId xmlns:a16="http://schemas.microsoft.com/office/drawing/2014/main" id="{9ACBCE7E-E421-0540-AC80-40F59A3D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13" y="3296233"/>
            <a:ext cx="2088994" cy="2134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45005-AD3D-8049-ACB2-13EA63552BFC}"/>
              </a:ext>
            </a:extLst>
          </p:cNvPr>
          <p:cNvSpPr txBox="1"/>
          <p:nvPr/>
        </p:nvSpPr>
        <p:spPr>
          <a:xfrm>
            <a:off x="3572140" y="2888665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MyFrame() 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("300x300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 만들기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(300, 300); 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 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271463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mf = new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271463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사각형 설명선 25">
            <a:extLst>
              <a:ext uri="{FF2B5EF4-FFF2-40B4-BE49-F238E27FC236}">
                <a16:creationId xmlns:a16="http://schemas.microsoft.com/office/drawing/2014/main" id="{BDFE7024-129E-CA48-9CA6-5861A5D73294}"/>
              </a:ext>
            </a:extLst>
          </p:cNvPr>
          <p:cNvSpPr/>
          <p:nvPr/>
        </p:nvSpPr>
        <p:spPr>
          <a:xfrm>
            <a:off x="1987963" y="5794638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즉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스윙 프레임 생성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E5B9FF1-5E35-3845-B098-983B58DA8AD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19537" y="1278679"/>
            <a:ext cx="7729728" cy="3101983"/>
          </a:xfrm>
        </p:spPr>
        <p:txBody>
          <a:bodyPr>
            <a:normAutofit/>
          </a:bodyPr>
          <a:lstStyle/>
          <a:p>
            <a:r>
              <a:rPr lang="ko-KR" altLang="en-US" dirty="0"/>
              <a:t>스윙 프레임 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클래스를 상속받은 클래스 작성</a:t>
            </a:r>
            <a:endParaRPr lang="en-US" altLang="ko-KR" dirty="0"/>
          </a:p>
          <a:p>
            <a:pPr lvl="1"/>
            <a:r>
              <a:rPr lang="ko-KR" altLang="en-US" dirty="0"/>
              <a:t>프레임의 크기 반드시 지정</a:t>
            </a:r>
            <a:r>
              <a:rPr lang="en-US" altLang="ko-KR" dirty="0"/>
              <a:t> : </a:t>
            </a:r>
            <a:r>
              <a:rPr lang="en-US" altLang="ko-KR" dirty="0" err="1"/>
              <a:t>setSize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ko-KR" altLang="en-US" dirty="0"/>
              <a:t>프레임을 화면에 출력하는 코드 반드시 필요 </a:t>
            </a:r>
            <a:r>
              <a:rPr lang="en-US" altLang="ko-KR" dirty="0"/>
              <a:t>: </a:t>
            </a:r>
            <a:r>
              <a:rPr lang="en-US" altLang="ko-KR" dirty="0" err="1"/>
              <a:t>setVisible</a:t>
            </a:r>
            <a:r>
              <a:rPr lang="en-US" altLang="ko-KR" dirty="0"/>
              <a:t>(true) </a:t>
            </a:r>
            <a:r>
              <a:rPr lang="ko-KR" altLang="en-US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6978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기능은 최소화하는 것이 좋다</a:t>
            </a:r>
            <a:endParaRPr lang="en-US" altLang="ko-KR" dirty="0"/>
          </a:p>
          <a:p>
            <a:pPr lvl="1"/>
            <a:r>
              <a:rPr lang="ko-KR" altLang="en-US" dirty="0"/>
              <a:t>프레임 생성만 한다</a:t>
            </a:r>
            <a:endParaRPr lang="en-US" altLang="ko-KR" dirty="0"/>
          </a:p>
          <a:p>
            <a:pPr lvl="1"/>
            <a:r>
              <a:rPr lang="ko-KR" altLang="en-US" dirty="0"/>
              <a:t>스윙 응용프로그램이 실행되는 </a:t>
            </a:r>
            <a:r>
              <a:rPr lang="ko-KR" altLang="en-US" dirty="0" err="1"/>
              <a:t>시작점으로서의</a:t>
            </a:r>
            <a:r>
              <a:rPr lang="ko-KR" altLang="en-US" dirty="0"/>
              <a:t> 기능만</a:t>
            </a:r>
            <a:endParaRPr lang="en-US" altLang="ko-KR" dirty="0"/>
          </a:p>
          <a:p>
            <a:pPr lvl="1"/>
            <a:r>
              <a:rPr lang="ko-KR" altLang="en-US" dirty="0"/>
              <a:t>스윙 프레임을 생성하는 정도의 코드로 최소화</a:t>
            </a: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B73C0F94-F8EF-D543-B9C8-4294BE72B887}"/>
              </a:ext>
            </a:extLst>
          </p:cNvPr>
          <p:cNvSpPr/>
          <p:nvPr/>
        </p:nvSpPr>
        <p:spPr>
          <a:xfrm>
            <a:off x="1121843" y="4015961"/>
            <a:ext cx="55446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static void main(String []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frame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스윙 프레임 생성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95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프레임에 컴포넌트 붙이기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 추가</a:t>
            </a:r>
            <a:endParaRPr lang="en-US" altLang="ko-KR" dirty="0"/>
          </a:p>
          <a:p>
            <a:pPr lvl="1"/>
            <a:r>
              <a:rPr lang="ko-KR" altLang="en-US" dirty="0"/>
              <a:t>원래는 </a:t>
            </a:r>
            <a:r>
              <a:rPr lang="en-US" dirty="0" err="1"/>
              <a:t>contentPane</a:t>
            </a:r>
            <a:r>
              <a:rPr lang="ko-KR" altLang="en-US" dirty="0"/>
              <a:t>에 추가</a:t>
            </a:r>
            <a:r>
              <a:rPr lang="en-US" altLang="ko-KR" dirty="0"/>
              <a:t> =&gt; </a:t>
            </a:r>
            <a:r>
              <a:rPr lang="ko-KR" altLang="en-US" dirty="0"/>
              <a:t>연결</a:t>
            </a:r>
          </a:p>
          <a:p>
            <a:pPr lvl="1"/>
            <a:r>
              <a:rPr lang="ko-KR" altLang="en-US" dirty="0"/>
              <a:t>그러나 </a:t>
            </a:r>
            <a:r>
              <a:rPr lang="en-US" dirty="0"/>
              <a:t>JDK 1.5</a:t>
            </a:r>
            <a:r>
              <a:rPr lang="ko-KR" altLang="en-US" dirty="0"/>
              <a:t>이후는 </a:t>
            </a:r>
            <a:r>
              <a:rPr lang="en-US" dirty="0" err="1"/>
              <a:t>JFrame</a:t>
            </a:r>
            <a:r>
              <a:rPr lang="ko-KR" altLang="en-US" dirty="0"/>
              <a:t>에 직접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추가하는 과정에서 </a:t>
            </a:r>
            <a:r>
              <a:rPr lang="en-US" dirty="0" err="1"/>
              <a:t>LayoutManager</a:t>
            </a:r>
            <a:r>
              <a:rPr lang="en-US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ContentPane</a:t>
            </a:r>
            <a:r>
              <a:rPr lang="en-US" altLang="ko-KR" dirty="0"/>
              <a:t>: </a:t>
            </a:r>
            <a:r>
              <a:rPr lang="ko-KR" altLang="en-US" dirty="0"/>
              <a:t>좋다 </a:t>
            </a:r>
            <a:r>
              <a:rPr lang="en-US" altLang="ko-KR" dirty="0"/>
              <a:t>vs </a:t>
            </a:r>
            <a:r>
              <a:rPr lang="ko-KR" altLang="en-US" dirty="0"/>
              <a:t>안 좋다</a:t>
            </a:r>
            <a:endParaRPr lang="en-US" altLang="ko-KR" dirty="0"/>
          </a:p>
          <a:p>
            <a:pPr lvl="1"/>
            <a:r>
              <a:rPr lang="ko-KR" altLang="en-US" dirty="0"/>
              <a:t>좋다</a:t>
            </a:r>
            <a:r>
              <a:rPr lang="en-US" altLang="ko-KR" dirty="0"/>
              <a:t>:</a:t>
            </a:r>
            <a:r>
              <a:rPr lang="ko-KR" altLang="en-US" dirty="0"/>
              <a:t> 다루는 능력이 필요하다</a:t>
            </a:r>
            <a:r>
              <a:rPr lang="en-US" altLang="ko-KR" dirty="0"/>
              <a:t>.</a:t>
            </a:r>
            <a:r>
              <a:rPr lang="ko-KR" altLang="en-US" dirty="0"/>
              <a:t> 컴포넌트의 부모는 프레임이 아닌 </a:t>
            </a:r>
            <a:r>
              <a:rPr lang="ko-KR" altLang="en-US" dirty="0" err="1"/>
              <a:t>컨텐트팬임을</a:t>
            </a:r>
            <a:r>
              <a:rPr lang="ko-KR" altLang="en-US" dirty="0"/>
              <a:t> 알아야함</a:t>
            </a:r>
            <a:endParaRPr lang="en-US" dirty="0"/>
          </a:p>
          <a:p>
            <a:pPr lvl="1"/>
            <a:r>
              <a:rPr lang="ko-KR" altLang="en-US" dirty="0"/>
              <a:t>안 좋다</a:t>
            </a:r>
            <a:r>
              <a:rPr lang="en-US" altLang="ko-KR" dirty="0"/>
              <a:t>:</a:t>
            </a:r>
            <a:r>
              <a:rPr lang="ko-KR" altLang="en-US" dirty="0"/>
              <a:t> 이미 쉽게 자바에서 지원하는 기능을 굳이 마다할 필요 없음</a:t>
            </a:r>
            <a:r>
              <a:rPr lang="en-US" altLang="ko-KR" dirty="0"/>
              <a:t>. </a:t>
            </a:r>
            <a:r>
              <a:rPr lang="ko-KR" altLang="en-US" dirty="0"/>
              <a:t>오히려 사용하지 않는 것이 낭비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F6EC2-E600-8849-AE9B-B3F038FD96E5}"/>
              </a:ext>
            </a:extLst>
          </p:cNvPr>
          <p:cNvSpPr txBox="1"/>
          <p:nvPr/>
        </p:nvSpPr>
        <p:spPr>
          <a:xfrm>
            <a:off x="5693356" y="188347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컴포넌트 부착</a:t>
            </a:r>
          </a:p>
        </p:txBody>
      </p:sp>
      <p:sp>
        <p:nvSpPr>
          <p:cNvPr id="5" name="자유형 2">
            <a:extLst>
              <a:ext uri="{FF2B5EF4-FFF2-40B4-BE49-F238E27FC236}">
                <a16:creationId xmlns:a16="http://schemas.microsoft.com/office/drawing/2014/main" id="{618821FB-3998-3C49-A054-2CF91F254D5A}"/>
              </a:ext>
            </a:extLst>
          </p:cNvPr>
          <p:cNvSpPr/>
          <p:nvPr/>
        </p:nvSpPr>
        <p:spPr>
          <a:xfrm>
            <a:off x="4571999" y="212568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4B371-6801-FD4C-93F3-62EE652DB5DA}"/>
              </a:ext>
            </a:extLst>
          </p:cNvPr>
          <p:cNvSpPr txBox="1"/>
          <p:nvPr/>
        </p:nvSpPr>
        <p:spPr>
          <a:xfrm>
            <a:off x="5693356" y="316739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프레임이 버튼 컴포넌트를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부착</a:t>
            </a:r>
          </a:p>
        </p:txBody>
      </p:sp>
      <p:sp>
        <p:nvSpPr>
          <p:cNvPr id="8" name="자유형 11">
            <a:extLst>
              <a:ext uri="{FF2B5EF4-FFF2-40B4-BE49-F238E27FC236}">
                <a16:creationId xmlns:a16="http://schemas.microsoft.com/office/drawing/2014/main" id="{13355694-0235-A14B-9CA2-C53790C1C9E3}"/>
              </a:ext>
            </a:extLst>
          </p:cNvPr>
          <p:cNvSpPr/>
          <p:nvPr/>
        </p:nvSpPr>
        <p:spPr>
          <a:xfrm>
            <a:off x="5130140" y="294508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4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프레임에 컴포넌트 붙이기</a:t>
            </a:r>
            <a:endParaRPr lang="en-US" dirty="0"/>
          </a:p>
        </p:txBody>
      </p:sp>
      <p:sp>
        <p:nvSpPr>
          <p:cNvPr id="6" name="내용 개체 틀 9">
            <a:extLst>
              <a:ext uri="{FF2B5EF4-FFF2-40B4-BE49-F238E27FC236}">
                <a16:creationId xmlns:a16="http://schemas.microsoft.com/office/drawing/2014/main" id="{FA2D7622-8B60-0040-981D-670EC63B411F}"/>
              </a:ext>
            </a:extLst>
          </p:cNvPr>
          <p:cNvSpPr txBox="1">
            <a:spLocks/>
          </p:cNvSpPr>
          <p:nvPr/>
        </p:nvSpPr>
        <p:spPr>
          <a:xfrm>
            <a:off x="753486" y="2132450"/>
            <a:ext cx="9554296" cy="4434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타이틀 달기</a:t>
            </a:r>
            <a:endParaRPr lang="en-US" altLang="ko-KR" sz="18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/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super()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나 </a:t>
            </a:r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setTitle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()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이용</a:t>
            </a:r>
            <a:endParaRPr lang="en-US" altLang="ko-KR" sz="18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1"/>
            <a:r>
              <a:rPr lang="ko-KR" altLang="en-US" sz="18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8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컴포넌트 달기</a:t>
            </a:r>
            <a:endParaRPr lang="en-US" altLang="ko-KR" sz="18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/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컨텐트팬이란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? </a:t>
            </a:r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-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스윙 컴포넌트들이 부착되는 공간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/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알아내기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–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스윙 프레임에 붙은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 indent="0">
              <a:buFont typeface="Arial" panose="020B0604020202020204" pitchFamily="34" charset="0"/>
              <a:buNone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디폴트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알아내기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/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컴포넌트 붙이기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lvl="2"/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변경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FB165-07DB-2649-B8A3-EF1A05384400}"/>
              </a:ext>
            </a:extLst>
          </p:cNvPr>
          <p:cNvSpPr txBox="1"/>
          <p:nvPr/>
        </p:nvSpPr>
        <p:spPr>
          <a:xfrm>
            <a:off x="6305176" y="2820118"/>
            <a:ext cx="387932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...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알아낸다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contentPane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...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A4452-9EE2-3B49-B62A-7CA5CD210A6E}"/>
              </a:ext>
            </a:extLst>
          </p:cNvPr>
          <p:cNvSpPr txBox="1"/>
          <p:nvPr/>
        </p:nvSpPr>
        <p:spPr>
          <a:xfrm>
            <a:off x="6313156" y="5419146"/>
            <a:ext cx="38633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... 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상속받은 패널을 구현한다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객체로 변경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frame.setContentPane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MyPanel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</p:txBody>
      </p:sp>
      <p:sp>
        <p:nvSpPr>
          <p:cNvPr id="9" name="직사각형 6">
            <a:extLst>
              <a:ext uri="{FF2B5EF4-FFF2-40B4-BE49-F238E27FC236}">
                <a16:creationId xmlns:a16="http://schemas.microsoft.com/office/drawing/2014/main" id="{E4CD854C-F021-094D-AB90-C18142187B17}"/>
              </a:ext>
            </a:extLst>
          </p:cNvPr>
          <p:cNvSpPr/>
          <p:nvPr/>
        </p:nvSpPr>
        <p:spPr>
          <a:xfrm>
            <a:off x="5699270" y="1943060"/>
            <a:ext cx="22322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 //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super("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타이틀문자열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9F37382E-9DE4-3848-8B3F-07C8A2B543EF}"/>
              </a:ext>
            </a:extLst>
          </p:cNvPr>
          <p:cNvSpPr/>
          <p:nvPr/>
        </p:nvSpPr>
        <p:spPr>
          <a:xfrm>
            <a:off x="6321136" y="4582870"/>
            <a:ext cx="3863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컴포넌트 생성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button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contentPane.add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(button);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부착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92B8FE-90F9-B94D-B5DF-E46C0C21CBF9}"/>
              </a:ext>
            </a:extLst>
          </p:cNvPr>
          <p:cNvSpPr/>
          <p:nvPr/>
        </p:nvSpPr>
        <p:spPr>
          <a:xfrm>
            <a:off x="8003526" y="1943060"/>
            <a:ext cx="23042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 //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타이틀문자열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 2">
            <a:extLst>
              <a:ext uri="{FF2B5EF4-FFF2-40B4-BE49-F238E27FC236}">
                <a16:creationId xmlns:a16="http://schemas.microsoft.com/office/drawing/2014/main" id="{62C49554-4487-E547-AB8A-A612C5AA5FA8}"/>
              </a:ext>
            </a:extLst>
          </p:cNvPr>
          <p:cNvSpPr/>
          <p:nvPr/>
        </p:nvSpPr>
        <p:spPr>
          <a:xfrm>
            <a:off x="3313217" y="3741533"/>
            <a:ext cx="3007920" cy="52707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4">
            <a:extLst>
              <a:ext uri="{FF2B5EF4-FFF2-40B4-BE49-F238E27FC236}">
                <a16:creationId xmlns:a16="http://schemas.microsoft.com/office/drawing/2014/main" id="{22722405-77C0-2A47-AB40-348D5937B74D}"/>
              </a:ext>
            </a:extLst>
          </p:cNvPr>
          <p:cNvSpPr/>
          <p:nvPr/>
        </p:nvSpPr>
        <p:spPr>
          <a:xfrm>
            <a:off x="4144488" y="4952009"/>
            <a:ext cx="2160688" cy="359184"/>
          </a:xfrm>
          <a:custGeom>
            <a:avLst/>
            <a:gdLst>
              <a:gd name="connsiteX0" fmla="*/ 0 w 1048871"/>
              <a:gd name="connsiteY0" fmla="*/ 197224 h 197224"/>
              <a:gd name="connsiteX1" fmla="*/ 1048871 w 1048871"/>
              <a:gd name="connsiteY1" fmla="*/ 0 h 19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8871" h="197224">
                <a:moveTo>
                  <a:pt x="0" y="197224"/>
                </a:moveTo>
                <a:lnTo>
                  <a:pt x="1048871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1">
            <a:extLst>
              <a:ext uri="{FF2B5EF4-FFF2-40B4-BE49-F238E27FC236}">
                <a16:creationId xmlns:a16="http://schemas.microsoft.com/office/drawing/2014/main" id="{54CA17CC-C467-2E4D-832F-72B8F881E493}"/>
              </a:ext>
            </a:extLst>
          </p:cNvPr>
          <p:cNvSpPr/>
          <p:nvPr/>
        </p:nvSpPr>
        <p:spPr>
          <a:xfrm>
            <a:off x="2885705" y="5649319"/>
            <a:ext cx="3419471" cy="359184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Swing </a:t>
            </a:r>
            <a:r>
              <a:rPr lang="ko-KR" altLang="en-US" dirty="0"/>
              <a:t>사용 방법 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스윙 종료 처리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493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35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2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컨테이너와 디폴트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1D51BB-C1B4-8C47-ABD7-B9E84A2D33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02258" y="2267043"/>
            <a:ext cx="8153400" cy="3816424"/>
          </a:xfrm>
        </p:spPr>
        <p:txBody>
          <a:bodyPr>
            <a:normAutofit/>
          </a:bodyPr>
          <a:lstStyle/>
          <a:p>
            <a:r>
              <a:rPr lang="ko-KR" altLang="en-US" dirty="0"/>
              <a:t>컨테이너의 디폴트 배치관리자</a:t>
            </a:r>
            <a:endParaRPr lang="en-US" altLang="ko-KR" dirty="0"/>
          </a:p>
          <a:p>
            <a:pPr lvl="1"/>
            <a:r>
              <a:rPr lang="ko-KR" altLang="en-US" dirty="0"/>
              <a:t>컨테이너 생성시 자동으로 생성되는 배치관리자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A42D88-A392-9A49-A7C7-6B725FD7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97" y="3491179"/>
            <a:ext cx="7291160" cy="219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02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컨테이너에 새로운 </a:t>
            </a:r>
            <a:r>
              <a:rPr lang="ko-KR" altLang="en-US" dirty="0" err="1"/>
              <a:t>배치관리자</a:t>
            </a:r>
            <a:r>
              <a:rPr lang="ko-KR" altLang="en-US" dirty="0"/>
              <a:t> 설정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알아내기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523719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컴포넌트를 컨테이너 내에 왼쪽에서 오른쪽으로 배치</a:t>
            </a:r>
            <a:endParaRPr lang="en-US" altLang="ko-KR" dirty="0"/>
          </a:p>
          <a:p>
            <a:pPr lvl="2"/>
            <a:r>
              <a:rPr lang="ko-KR" altLang="en-US" dirty="0"/>
              <a:t>다시 위에서 아래로 순서대로 배치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5B92A8-0754-B642-9AF8-283BC173E0BD}"/>
              </a:ext>
            </a:extLst>
          </p:cNvPr>
          <p:cNvSpPr/>
          <p:nvPr/>
        </p:nvSpPr>
        <p:spPr>
          <a:xfrm>
            <a:off x="5495890" y="2736502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dirty="0"/>
              <a:t>GUI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pPr lvl="1"/>
            <a:r>
              <a:rPr lang="en-US" altLang="ko-KR" dirty="0"/>
              <a:t>GUI (Graphic User Interface)</a:t>
            </a:r>
          </a:p>
          <a:p>
            <a:pPr lvl="2"/>
            <a:r>
              <a:rPr lang="ko-KR" altLang="en-US" dirty="0"/>
              <a:t>사용자가 편리하게 입출력 할 수 있도록 그래픽으로 화면을 구성하고</a:t>
            </a:r>
            <a:r>
              <a:rPr lang="en-US" altLang="ko-KR" dirty="0"/>
              <a:t>, </a:t>
            </a:r>
            <a:r>
              <a:rPr lang="ko-KR" altLang="en-US" dirty="0"/>
              <a:t>마우스나 키보드로 입력 받을 수 있도록 지원하는 사용자 인터페이스</a:t>
            </a:r>
            <a:endParaRPr lang="en-US" altLang="ko-KR" dirty="0"/>
          </a:p>
          <a:p>
            <a:pPr lvl="1"/>
            <a:r>
              <a:rPr lang="ko-KR" altLang="en-US" dirty="0"/>
              <a:t>자바 언어에서 </a:t>
            </a:r>
            <a:r>
              <a:rPr lang="en-US" altLang="ko-KR" dirty="0"/>
              <a:t>GUI </a:t>
            </a:r>
            <a:r>
              <a:rPr lang="ko-KR" altLang="en-US" dirty="0"/>
              <a:t>응용프로그램 작성</a:t>
            </a:r>
            <a:endParaRPr lang="en-US" altLang="ko-KR" dirty="0"/>
          </a:p>
          <a:p>
            <a:pPr lvl="2"/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 </a:t>
            </a:r>
            <a:r>
              <a:rPr lang="ko-KR" altLang="en-US" dirty="0"/>
              <a:t>패키지에 강력한 </a:t>
            </a:r>
            <a:r>
              <a:rPr lang="en-US" altLang="ko-KR" dirty="0"/>
              <a:t>GUI </a:t>
            </a:r>
            <a:r>
              <a:rPr lang="ko-KR" altLang="en-US" dirty="0"/>
              <a:t>컴포넌트 제공</a:t>
            </a:r>
            <a:endParaRPr lang="en-US" altLang="ko-KR" dirty="0"/>
          </a:p>
          <a:p>
            <a:pPr lvl="2"/>
            <a:r>
              <a:rPr lang="ko-KR" altLang="en-US" dirty="0"/>
              <a:t>쉬운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9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FlowLayout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FlowLayout</a:t>
            </a:r>
            <a:r>
              <a:rPr lang="en-US" altLang="ko-KR" sz="1800" dirty="0"/>
              <a:t>()</a:t>
            </a:r>
          </a:p>
          <a:p>
            <a:pPr lvl="1"/>
            <a:r>
              <a:rPr lang="en-US" altLang="ko-KR" sz="1800" dirty="0" err="1"/>
              <a:t>FlowLayout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align,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hGap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vGap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dirty="0"/>
              <a:t>align : </a:t>
            </a:r>
            <a:r>
              <a:rPr lang="ko-KR" altLang="en-US" dirty="0"/>
              <a:t>컴포넌트를 정렬하는 방법 지정</a:t>
            </a:r>
            <a:r>
              <a:rPr lang="en-US" altLang="ko-KR" dirty="0"/>
              <a:t>. </a:t>
            </a:r>
            <a:r>
              <a:rPr lang="ko-KR" altLang="en-US" dirty="0"/>
              <a:t>왼쪽 정렬</a:t>
            </a:r>
            <a:r>
              <a:rPr lang="en-US" altLang="ko-KR" dirty="0"/>
              <a:t>(</a:t>
            </a:r>
            <a:r>
              <a:rPr lang="en-US" altLang="ko-KR" dirty="0" err="1"/>
              <a:t>FlowLayout.LEFT</a:t>
            </a:r>
            <a:r>
              <a:rPr lang="en-US" altLang="ko-KR" dirty="0"/>
              <a:t>), </a:t>
            </a:r>
            <a:r>
              <a:rPr lang="ko-KR" altLang="en-US" dirty="0"/>
              <a:t>오른쪽 정렬</a:t>
            </a:r>
            <a:r>
              <a:rPr lang="en-US" altLang="ko-KR" dirty="0"/>
              <a:t>(</a:t>
            </a:r>
            <a:r>
              <a:rPr lang="en-US" altLang="ko-KR" dirty="0" err="1"/>
              <a:t>FlowLayout.RIGHT</a:t>
            </a:r>
            <a:r>
              <a:rPr lang="en-US" altLang="ko-KR" dirty="0"/>
              <a:t>), </a:t>
            </a:r>
            <a:r>
              <a:rPr lang="ko-KR" altLang="en-US" dirty="0"/>
              <a:t>중앙 정렬</a:t>
            </a:r>
            <a:r>
              <a:rPr lang="en-US" altLang="ko-KR" dirty="0"/>
              <a:t>(</a:t>
            </a:r>
            <a:r>
              <a:rPr lang="en-US" altLang="ko-KR" dirty="0" err="1"/>
              <a:t>FlowLayout.CENTER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5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40" y="3861028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A0499-373E-2348-8A46-88A0CA47869B}"/>
              </a:ext>
            </a:extLst>
          </p:cNvPr>
          <p:cNvSpPr txBox="1"/>
          <p:nvPr/>
        </p:nvSpPr>
        <p:spPr>
          <a:xfrm>
            <a:off x="7539023" y="6309331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:a16="http://schemas.microsoft.com/office/drawing/2014/main" id="{ED6D0D5A-D489-C94E-817B-2513EEB8B2BA}"/>
              </a:ext>
            </a:extLst>
          </p:cNvPr>
          <p:cNvCxnSpPr/>
          <p:nvPr/>
        </p:nvCxnSpPr>
        <p:spPr>
          <a:xfrm rot="5400000" flipH="1" flipV="1">
            <a:off x="7730088" y="5903950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:a16="http://schemas.microsoft.com/office/drawing/2014/main" id="{BC0E8D92-9934-0F43-B7DA-F1A03F2D802E}"/>
              </a:ext>
            </a:extLst>
          </p:cNvPr>
          <p:cNvCxnSpPr/>
          <p:nvPr/>
        </p:nvCxnSpPr>
        <p:spPr>
          <a:xfrm>
            <a:off x="8753468" y="5880702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F74DA-5C92-7E45-8EB8-F7EC0468F6FE}"/>
              </a:ext>
            </a:extLst>
          </p:cNvPr>
          <p:cNvSpPr txBox="1"/>
          <p:nvPr/>
        </p:nvSpPr>
        <p:spPr>
          <a:xfrm>
            <a:off x="8610592" y="5952141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49739657-74B6-1140-A144-8ACFB0CFFC24}"/>
              </a:ext>
            </a:extLst>
          </p:cNvPr>
          <p:cNvCxnSpPr/>
          <p:nvPr/>
        </p:nvCxnSpPr>
        <p:spPr>
          <a:xfrm rot="5400000">
            <a:off x="10583831" y="4989828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C3115-6D82-5E4C-A563-812E31D47353}"/>
              </a:ext>
            </a:extLst>
          </p:cNvPr>
          <p:cNvSpPr txBox="1"/>
          <p:nvPr/>
        </p:nvSpPr>
        <p:spPr>
          <a:xfrm>
            <a:off x="10881948" y="4882672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id="{46B06DF9-A6CE-494D-BD9D-01C11256C1A7}"/>
              </a:ext>
            </a:extLst>
          </p:cNvPr>
          <p:cNvCxnSpPr/>
          <p:nvPr/>
        </p:nvCxnSpPr>
        <p:spPr>
          <a:xfrm>
            <a:off x="10310444" y="4799509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34C73732-5E5E-394E-B498-5D75619022D9}"/>
              </a:ext>
            </a:extLst>
          </p:cNvPr>
          <p:cNvCxnSpPr/>
          <p:nvPr/>
        </p:nvCxnSpPr>
        <p:spPr>
          <a:xfrm>
            <a:off x="9810378" y="516842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DC48349E-0D33-5D4E-A0CB-F659C22EE020}"/>
              </a:ext>
            </a:extLst>
          </p:cNvPr>
          <p:cNvCxnSpPr/>
          <p:nvPr/>
        </p:nvCxnSpPr>
        <p:spPr>
          <a:xfrm rot="5400000">
            <a:off x="8503435" y="5630669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9626EE2F-E421-AA43-B207-7CF376CF445A}"/>
              </a:ext>
            </a:extLst>
          </p:cNvPr>
          <p:cNvCxnSpPr/>
          <p:nvPr/>
        </p:nvCxnSpPr>
        <p:spPr>
          <a:xfrm rot="5400000">
            <a:off x="8789187" y="5630669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5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EA386-5C75-3D46-AECE-4A2EE06C7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36041"/>
            <a:ext cx="4509377" cy="50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1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배치방법</a:t>
            </a:r>
            <a:endParaRPr lang="en-US" altLang="ko-KR" sz="2000" dirty="0"/>
          </a:p>
          <a:p>
            <a:pPr lvl="1"/>
            <a:r>
              <a:rPr lang="ko-KR" altLang="en-US" sz="1800" dirty="0"/>
              <a:t>컨테이너 공간을 </a:t>
            </a:r>
            <a:r>
              <a:rPr lang="en-US" altLang="ko-KR" sz="1800" dirty="0"/>
              <a:t>5 </a:t>
            </a:r>
            <a:r>
              <a:rPr lang="ko-KR" altLang="en-US" sz="1800" dirty="0"/>
              <a:t>구역으로 분할</a:t>
            </a:r>
            <a:r>
              <a:rPr lang="en-US" altLang="ko-KR" sz="1800" dirty="0"/>
              <a:t>, </a:t>
            </a:r>
            <a:r>
              <a:rPr lang="ko-KR" altLang="en-US" sz="1800" dirty="0"/>
              <a:t>배치</a:t>
            </a:r>
            <a:endParaRPr lang="en-US" altLang="ko-KR" sz="1800" dirty="0"/>
          </a:p>
          <a:p>
            <a:pPr lvl="2"/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서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북</a:t>
            </a:r>
            <a:r>
              <a:rPr lang="en-US" altLang="ko-KR" dirty="0"/>
              <a:t>, </a:t>
            </a:r>
            <a:r>
              <a:rPr lang="ko-KR" altLang="en-US" dirty="0"/>
              <a:t>중앙</a:t>
            </a:r>
            <a:endParaRPr lang="en-US" altLang="ko-KR" dirty="0"/>
          </a:p>
          <a:p>
            <a:pPr lvl="1"/>
            <a:r>
              <a:rPr lang="ko-KR" altLang="en-US" sz="1800" dirty="0"/>
              <a:t>배치</a:t>
            </a:r>
            <a:r>
              <a:rPr lang="en-US" altLang="ko-KR" sz="1800" dirty="0"/>
              <a:t> </a:t>
            </a:r>
            <a:r>
              <a:rPr lang="ko-KR" altLang="en-US" sz="1800" dirty="0"/>
              <a:t>방법</a:t>
            </a:r>
            <a:endParaRPr lang="en-US" altLang="ko-KR" sz="1800" dirty="0"/>
          </a:p>
          <a:p>
            <a:pPr lvl="2"/>
            <a:r>
              <a:rPr lang="en-US" altLang="ko-KR" dirty="0"/>
              <a:t>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3"/>
            <a:r>
              <a:rPr lang="en-US" altLang="ko-KR" sz="1200" dirty="0"/>
              <a:t>comp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index</a:t>
            </a:r>
            <a:r>
              <a:rPr lang="ko-KR" altLang="en-US" sz="1200" dirty="0"/>
              <a:t>의 공간에 배치</a:t>
            </a:r>
            <a:endParaRPr lang="en-US" altLang="ko-KR" sz="12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31" y="3429000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:a16="http://schemas.microsoft.com/office/drawing/2014/main" id="{438EBE2C-7150-FF4B-BA3D-E68EBA9234DB}"/>
              </a:ext>
            </a:extLst>
          </p:cNvPr>
          <p:cNvSpPr/>
          <p:nvPr/>
        </p:nvSpPr>
        <p:spPr>
          <a:xfrm>
            <a:off x="7968629" y="3903032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2EE06972-A683-C446-BD8D-B4BEE80C1137}"/>
              </a:ext>
            </a:extLst>
          </p:cNvPr>
          <p:cNvSpPr/>
          <p:nvPr/>
        </p:nvSpPr>
        <p:spPr>
          <a:xfrm>
            <a:off x="3266283" y="5285708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D14B6E-E0A7-2742-958D-9E90552A53AD}"/>
              </a:ext>
            </a:extLst>
          </p:cNvPr>
          <p:cNvSpPr/>
          <p:nvPr/>
        </p:nvSpPr>
        <p:spPr>
          <a:xfrm>
            <a:off x="4548710" y="3102555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EC80A2DC-4214-FA45-9E06-BB7AF33F5595}"/>
              </a:ext>
            </a:extLst>
          </p:cNvPr>
          <p:cNvSpPr/>
          <p:nvPr/>
        </p:nvSpPr>
        <p:spPr>
          <a:xfrm>
            <a:off x="4816531" y="5562707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014B2D53-DBFD-E640-AFB7-476D28E357BD}"/>
              </a:ext>
            </a:extLst>
          </p:cNvPr>
          <p:cNvSpPr/>
          <p:nvPr/>
        </p:nvSpPr>
        <p:spPr>
          <a:xfrm>
            <a:off x="6781781" y="3091992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45501FD9-04F5-7345-BDE2-27A3B591292B}"/>
              </a:ext>
            </a:extLst>
          </p:cNvPr>
          <p:cNvSpPr/>
          <p:nvPr/>
        </p:nvSpPr>
        <p:spPr>
          <a:xfrm>
            <a:off x="6840062" y="5548443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:a16="http://schemas.microsoft.com/office/drawing/2014/main" id="{B92928C5-F99B-A044-B478-87E98112D118}"/>
              </a:ext>
            </a:extLst>
          </p:cNvPr>
          <p:cNvCxnSpPr/>
          <p:nvPr/>
        </p:nvCxnSpPr>
        <p:spPr>
          <a:xfrm>
            <a:off x="5272471" y="3379553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:a16="http://schemas.microsoft.com/office/drawing/2014/main" id="{8259A6CD-B21F-B24D-A4C3-B36540123E03}"/>
              </a:ext>
            </a:extLst>
          </p:cNvPr>
          <p:cNvCxnSpPr/>
          <p:nvPr/>
        </p:nvCxnSpPr>
        <p:spPr>
          <a:xfrm flipV="1">
            <a:off x="5272471" y="5171447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F879B66E-CB1E-9448-A327-3AFE8CD13A9F}"/>
              </a:ext>
            </a:extLst>
          </p:cNvPr>
          <p:cNvCxnSpPr/>
          <p:nvPr/>
        </p:nvCxnSpPr>
        <p:spPr>
          <a:xfrm flipV="1">
            <a:off x="7558487" y="3368991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:a16="http://schemas.microsoft.com/office/drawing/2014/main" id="{DA30D766-43E2-2D47-BC32-7DDCE807C533}"/>
              </a:ext>
            </a:extLst>
          </p:cNvPr>
          <p:cNvCxnSpPr/>
          <p:nvPr/>
        </p:nvCxnSpPr>
        <p:spPr>
          <a:xfrm>
            <a:off x="6772670" y="4812669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:a16="http://schemas.microsoft.com/office/drawing/2014/main" id="{97C619E0-BCCF-9147-98BF-8C17092F99DF}"/>
              </a:ext>
            </a:extLst>
          </p:cNvPr>
          <p:cNvCxnSpPr/>
          <p:nvPr/>
        </p:nvCxnSpPr>
        <p:spPr>
          <a:xfrm rot="5400000" flipH="1" flipV="1">
            <a:off x="4180346" y="4406284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en-US" altLang="ko-KR" dirty="0"/>
              <a:t>add()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hGap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vGap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endParaRPr lang="ko-KR" altLang="en-US" dirty="0"/>
          </a:p>
          <a:p>
            <a:r>
              <a:rPr lang="en-US" altLang="ko-KR" dirty="0"/>
              <a:t>add()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void 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 </a:t>
            </a:r>
          </a:p>
          <a:p>
            <a:pPr lvl="2"/>
            <a:r>
              <a:rPr lang="en-US" altLang="ko-KR" dirty="0"/>
              <a:t>comp </a:t>
            </a:r>
            <a:r>
              <a:rPr lang="ko-KR" altLang="en-US" dirty="0"/>
              <a:t>컴포넌트를 </a:t>
            </a:r>
            <a:r>
              <a:rPr lang="en-US" altLang="ko-KR" dirty="0"/>
              <a:t>index </a:t>
            </a:r>
            <a:r>
              <a:rPr lang="ko-KR" altLang="en-US" dirty="0"/>
              <a:t>위치에 삽입한다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index : </a:t>
            </a:r>
            <a:r>
              <a:rPr lang="ko-KR" altLang="en-US" dirty="0"/>
              <a:t>컴포넌트의 위치</a:t>
            </a:r>
          </a:p>
          <a:p>
            <a:pPr lvl="2" indent="0">
              <a:buNone/>
            </a:pPr>
            <a:r>
              <a:rPr lang="ko-KR" altLang="en-US" dirty="0"/>
              <a:t>            동 </a:t>
            </a:r>
            <a:r>
              <a:rPr lang="en-US" altLang="ko-KR" dirty="0"/>
              <a:t>: </a:t>
            </a:r>
            <a:r>
              <a:rPr lang="en-US" altLang="ko-KR" dirty="0" err="1"/>
              <a:t>BorderLayout.EAST</a:t>
            </a:r>
            <a:r>
              <a:rPr lang="en-US" altLang="ko-KR" dirty="0"/>
              <a:t>      </a:t>
            </a:r>
            <a:r>
              <a:rPr lang="ko-KR" altLang="en-US" dirty="0"/>
              <a:t>서 </a:t>
            </a:r>
            <a:r>
              <a:rPr lang="en-US" altLang="ko-KR" dirty="0"/>
              <a:t>: </a:t>
            </a:r>
            <a:r>
              <a:rPr lang="en-US" altLang="ko-KR" dirty="0" err="1"/>
              <a:t>BorderLayout.WEST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            남 </a:t>
            </a:r>
            <a:r>
              <a:rPr lang="en-US" altLang="ko-KR" dirty="0"/>
              <a:t>: </a:t>
            </a:r>
            <a:r>
              <a:rPr lang="en-US" altLang="ko-KR" dirty="0" err="1"/>
              <a:t>BorderLayout.SOUTH</a:t>
            </a:r>
            <a:r>
              <a:rPr lang="en-US" altLang="ko-KR" dirty="0"/>
              <a:t>    </a:t>
            </a:r>
            <a:r>
              <a:rPr lang="ko-KR" altLang="en-US" dirty="0"/>
              <a:t>북 </a:t>
            </a:r>
            <a:r>
              <a:rPr lang="en-US" altLang="ko-KR" dirty="0"/>
              <a:t>: </a:t>
            </a:r>
            <a:r>
              <a:rPr lang="en-US" altLang="ko-KR" dirty="0" err="1"/>
              <a:t>BorderLayout.NORTH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            중앙 </a:t>
            </a:r>
            <a:r>
              <a:rPr lang="en-US" altLang="ko-KR" dirty="0"/>
              <a:t>: </a:t>
            </a:r>
            <a:r>
              <a:rPr lang="en-US" altLang="ko-KR" dirty="0" err="1"/>
              <a:t>BorderLayout.CENTER</a:t>
            </a:r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9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CC0938-0FBF-844E-96B0-DD89F59D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019" y="1426083"/>
            <a:ext cx="4633671" cy="51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GridLayout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동일한 사각형 격자</a:t>
            </a:r>
            <a:r>
              <a:rPr lang="en-US" altLang="ko-KR" dirty="0"/>
              <a:t>(</a:t>
            </a:r>
            <a:r>
              <a:rPr lang="ko-KR" altLang="en-US" dirty="0"/>
              <a:t>그리드</a:t>
            </a:r>
            <a:r>
              <a:rPr lang="en-US" altLang="ko-KR" dirty="0"/>
              <a:t>)</a:t>
            </a:r>
            <a:r>
              <a:rPr lang="ko-KR" altLang="en-US" dirty="0"/>
              <a:t>로 분할하고 각 셀에 컴포넌트 하나씩 배치</a:t>
            </a:r>
            <a:endParaRPr lang="en-US" altLang="ko-KR" dirty="0"/>
          </a:p>
          <a:p>
            <a:pPr lvl="2"/>
            <a:r>
              <a:rPr lang="ko-KR" altLang="en-US" dirty="0" err="1"/>
              <a:t>생성자에</a:t>
            </a:r>
            <a:r>
              <a:rPr lang="ko-KR" altLang="en-US" dirty="0"/>
              <a:t> 행수와 열수 지정</a:t>
            </a:r>
            <a:endParaRPr lang="en-US" altLang="ko-KR" dirty="0"/>
          </a:p>
          <a:p>
            <a:pPr lvl="2"/>
            <a:r>
              <a:rPr lang="ko-KR" altLang="en-US" dirty="0"/>
              <a:t>셀에 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순서대로 배치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98" y="3939640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C9EEB-6376-7642-AB4D-DA69EBA83482}"/>
              </a:ext>
            </a:extLst>
          </p:cNvPr>
          <p:cNvSpPr txBox="1"/>
          <p:nvPr/>
        </p:nvSpPr>
        <p:spPr>
          <a:xfrm>
            <a:off x="5037333" y="5124867"/>
            <a:ext cx="242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4x3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그리드 레이아웃 설정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총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버튼이 순서대로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add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됨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수직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수평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hGap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</a:p>
        </p:txBody>
      </p:sp>
      <p:sp>
        <p:nvSpPr>
          <p:cNvPr id="6" name="자유형 6">
            <a:extLst>
              <a:ext uri="{FF2B5EF4-FFF2-40B4-BE49-F238E27FC236}">
                <a16:creationId xmlns:a16="http://schemas.microsoft.com/office/drawing/2014/main" id="{50FE1452-2935-204C-9711-E9BAEB955064}"/>
              </a:ext>
            </a:extLst>
          </p:cNvPr>
          <p:cNvSpPr/>
          <p:nvPr/>
        </p:nvSpPr>
        <p:spPr>
          <a:xfrm>
            <a:off x="1975140" y="4406343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:a16="http://schemas.microsoft.com/office/drawing/2014/main" id="{D0605419-F37E-ED44-BBED-C737F434E492}"/>
              </a:ext>
            </a:extLst>
          </p:cNvPr>
          <p:cNvSpPr/>
          <p:nvPr/>
        </p:nvSpPr>
        <p:spPr>
          <a:xfrm>
            <a:off x="4958471" y="4083178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(4,3,5,5)); // 4×3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분할로 컴포넌트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("1"));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("2"));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 셀에 버튼 배치</a:t>
            </a:r>
          </a:p>
        </p:txBody>
      </p:sp>
    </p:spTree>
    <p:extLst>
      <p:ext uri="{BB962C8B-B14F-4D97-AF65-F5344CB8AC3E}">
        <p14:creationId xmlns:p14="http://schemas.microsoft.com/office/powerpoint/2010/main" val="4575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 err="1"/>
              <a:t>GridLayout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rows, </a:t>
            </a:r>
            <a:r>
              <a:rPr lang="en-US" altLang="ko-KR" dirty="0" err="1"/>
              <a:t>int</a:t>
            </a:r>
            <a:r>
              <a:rPr lang="en-US" altLang="ko-KR" dirty="0"/>
              <a:t> cols)</a:t>
            </a:r>
          </a:p>
          <a:p>
            <a:pPr lvl="1"/>
            <a:r>
              <a:rPr lang="en-US" altLang="ko-KR" dirty="0" err="1"/>
              <a:t>GridLayout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rows, </a:t>
            </a:r>
            <a:r>
              <a:rPr lang="en-US" altLang="ko-KR" dirty="0" err="1"/>
              <a:t>int</a:t>
            </a:r>
            <a:r>
              <a:rPr lang="en-US" altLang="ko-KR" dirty="0"/>
              <a:t> cols,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hGap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vGap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rows : </a:t>
            </a:r>
            <a:r>
              <a:rPr lang="ko-KR" altLang="en-US" dirty="0"/>
              <a:t>격자의 행수</a:t>
            </a:r>
            <a:r>
              <a:rPr lang="en-US" altLang="ko-KR" dirty="0"/>
              <a:t> (</a:t>
            </a:r>
            <a:r>
              <a:rPr lang="ko-KR" altLang="en-US" dirty="0"/>
              <a:t>디폴트 </a:t>
            </a:r>
            <a:r>
              <a:rPr lang="en-US" altLang="ko-KR" dirty="0"/>
              <a:t>: 1)</a:t>
            </a:r>
          </a:p>
          <a:p>
            <a:pPr lvl="2"/>
            <a:r>
              <a:rPr lang="en-US" altLang="ko-KR" dirty="0"/>
              <a:t>cols : </a:t>
            </a:r>
            <a:r>
              <a:rPr lang="ko-KR" altLang="en-US" dirty="0"/>
              <a:t>격자의 열수</a:t>
            </a:r>
            <a:r>
              <a:rPr lang="en-US" altLang="ko-KR" dirty="0"/>
              <a:t> (</a:t>
            </a:r>
            <a:r>
              <a:rPr lang="ko-KR" altLang="en-US" dirty="0"/>
              <a:t>디폴트 </a:t>
            </a:r>
            <a:r>
              <a:rPr lang="en-US" altLang="ko-KR" dirty="0"/>
              <a:t>: 1)</a:t>
            </a:r>
          </a:p>
          <a:p>
            <a:pPr lvl="2"/>
            <a:r>
              <a:rPr lang="en-US" altLang="ko-KR" dirty="0" err="1"/>
              <a:t>hGap</a:t>
            </a:r>
            <a:r>
              <a:rPr lang="en-US" altLang="ko-KR" dirty="0"/>
              <a:t> : </a:t>
            </a:r>
            <a:r>
              <a:rPr lang="ko-KR" altLang="en-US" dirty="0"/>
              <a:t>좌우 두 컴포넌트 사이의 수평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 err="1"/>
              <a:t>vGap</a:t>
            </a:r>
            <a:r>
              <a:rPr lang="en-US" altLang="ko-KR" dirty="0"/>
              <a:t> : </a:t>
            </a:r>
            <a:r>
              <a:rPr lang="ko-KR" altLang="en-US" dirty="0"/>
              <a:t>상하 두 컴포넌트 사이의 수직 간격</a:t>
            </a:r>
            <a:r>
              <a:rPr lang="en-US" altLang="ko-KR" dirty="0"/>
              <a:t>, </a:t>
            </a:r>
            <a:r>
              <a:rPr lang="ko-KR" altLang="en-US" dirty="0"/>
              <a:t>픽셀 단위</a:t>
            </a:r>
            <a:r>
              <a:rPr lang="en-US" altLang="ko-KR" dirty="0"/>
              <a:t>(</a:t>
            </a:r>
            <a:r>
              <a:rPr lang="ko-KR" altLang="en-US" dirty="0"/>
              <a:t>디폴트 </a:t>
            </a:r>
            <a:r>
              <a:rPr lang="en-US" altLang="ko-KR" dirty="0"/>
              <a:t>: 0)</a:t>
            </a:r>
          </a:p>
          <a:p>
            <a:pPr lvl="2"/>
            <a:r>
              <a:rPr lang="en-US" altLang="ko-KR" dirty="0"/>
              <a:t>rows x cols </a:t>
            </a:r>
            <a:r>
              <a:rPr lang="ko-KR" altLang="en-US" dirty="0"/>
              <a:t>만큼의 셀을 가진 격자로 컨테이너 공간을 분할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3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dirty="0" err="1"/>
              <a:t>Gridlayout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7E7C6-CD7C-ED49-B75F-7DEF523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1" y="1472540"/>
            <a:ext cx="4046240" cy="51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00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dirty="0" err="1"/>
              <a:t>cardlayout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4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 err="1"/>
              <a:t>배치관리자</a:t>
            </a:r>
            <a:r>
              <a:rPr lang="ko-KR" altLang="en-US" dirty="0"/>
              <a:t> 없는 컨테이너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배치관리자가 없으면 아래 두 버튼은 배치되지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("me!"));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59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/>
              <a:t>ATW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AWT(Abstract Windowing Toolkit)</a:t>
            </a:r>
          </a:p>
          <a:p>
            <a:pPr lvl="2"/>
            <a:r>
              <a:rPr lang="ko-KR" altLang="en-US" dirty="0"/>
              <a:t>자바가 처음 나왔을 때부터 함께 배포된 </a:t>
            </a:r>
            <a:r>
              <a:rPr lang="en-US" altLang="ko-KR" dirty="0"/>
              <a:t>GUI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/>
              <a:t>최근에는 거의 사용하지 않음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component)</a:t>
            </a:r>
          </a:p>
          <a:p>
            <a:pPr lvl="3"/>
            <a:r>
              <a:rPr lang="ko-KR" altLang="en-US" dirty="0"/>
              <a:t>운영체제에 따라 모양이 다르다</a:t>
            </a:r>
            <a:r>
              <a:rPr lang="en-US" altLang="ko-KR" dirty="0"/>
              <a:t>,</a:t>
            </a:r>
            <a:r>
              <a:rPr lang="ko-KR" altLang="en-US" dirty="0"/>
              <a:t> 그래서 운영체제의 자원을 많이 소모하고 부담을 줌</a:t>
            </a:r>
            <a:endParaRPr lang="en-US" altLang="ko-KR" dirty="0"/>
          </a:p>
          <a:p>
            <a:pPr lvl="3"/>
            <a:r>
              <a:rPr lang="ko-KR" altLang="en-US" dirty="0"/>
              <a:t>운영체제가 직접 그리기 때문에 속도는 빠름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86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8E77CB-25CB-4A46-8397-3AE4F269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398694"/>
            <a:ext cx="4438125" cy="52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컴포넌트의 절대 위치와 크기 설정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:a16="http://schemas.microsoft.com/office/drawing/2014/main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제거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clickButton.setSize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40); 		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크기를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clickButton.setLocation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		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val="297407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D0D9E-98A9-0C4B-BB8A-52B19E9D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57399"/>
            <a:ext cx="5638800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F59F2-EB7C-8047-86EE-A35D0FB0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20" y="1557399"/>
            <a:ext cx="52197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77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610CB-F53D-2449-91DD-1E690027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0503"/>
            <a:ext cx="4830011" cy="52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9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805F-19E8-074B-8383-23A5BC10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19" y="1523421"/>
            <a:ext cx="6464269" cy="4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0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F180B-CF3B-704C-9B46-7D38984B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523917"/>
            <a:ext cx="6544318" cy="44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9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9</a:t>
            </a:r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자바의 이벤트 처리</a:t>
            </a:r>
            <a:endParaRPr 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343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학습목표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이벤트 기반 프로그래밍</a:t>
            </a:r>
            <a:endParaRPr lang="en-US" altLang="ko-KR" dirty="0"/>
          </a:p>
          <a:p>
            <a:r>
              <a:rPr lang="ko-KR" altLang="en-US" dirty="0"/>
              <a:t>이벤트 객체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r>
              <a:rPr lang="ko-KR" altLang="en-US" dirty="0"/>
              <a:t>독점 클래스</a:t>
            </a:r>
            <a:r>
              <a:rPr lang="en-US" altLang="ko-KR" dirty="0"/>
              <a:t>,</a:t>
            </a:r>
            <a:r>
              <a:rPr lang="ko-KR" altLang="en-US" dirty="0"/>
              <a:t> 내부 클래스</a:t>
            </a:r>
            <a:r>
              <a:rPr lang="en-US" altLang="ko-KR" dirty="0"/>
              <a:t>,</a:t>
            </a:r>
            <a:r>
              <a:rPr lang="ko-KR" altLang="en-US" dirty="0"/>
              <a:t> 그리고 익명 클래스</a:t>
            </a:r>
            <a:endParaRPr lang="en-US" altLang="ko-KR" dirty="0"/>
          </a:p>
          <a:p>
            <a:r>
              <a:rPr lang="ko-KR" altLang="en-US" dirty="0"/>
              <a:t>마우스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r>
              <a:rPr lang="ko-KR" altLang="en-US" dirty="0"/>
              <a:t>키 이벤트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95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처리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실제 작동이 되지 않으면 </a:t>
            </a:r>
            <a:r>
              <a:rPr lang="en-US" dirty="0"/>
              <a:t>GUI</a:t>
            </a:r>
            <a:r>
              <a:rPr lang="ko-KR" altLang="en-US" dirty="0"/>
              <a:t>는 그림에 불과한다</a:t>
            </a:r>
            <a:endParaRPr lang="en-US" altLang="ko-KR" dirty="0"/>
          </a:p>
          <a:p>
            <a:r>
              <a:rPr lang="ko-KR" altLang="en-US" dirty="0"/>
              <a:t>이벤트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 err="1"/>
              <a:t>를</a:t>
            </a:r>
            <a:r>
              <a:rPr lang="ko-KR" altLang="en-US" dirty="0"/>
              <a:t> 작동시킨다</a:t>
            </a:r>
            <a:endParaRPr lang="en-US" altLang="ko-KR" dirty="0"/>
          </a:p>
          <a:p>
            <a:r>
              <a:rPr lang="ko-KR" altLang="en-US" dirty="0"/>
              <a:t>배치 실행</a:t>
            </a:r>
            <a:r>
              <a:rPr lang="en-US" altLang="ko-KR" dirty="0"/>
              <a:t>(</a:t>
            </a:r>
            <a:r>
              <a:rPr lang="en-US" dirty="0"/>
              <a:t>Batch Programming) VS </a:t>
            </a:r>
            <a:r>
              <a:rPr lang="ko-KR" altLang="en-US" dirty="0"/>
              <a:t>이벤트 기반 프로그래밍</a:t>
            </a:r>
            <a:r>
              <a:rPr lang="en-US" altLang="ko-KR" dirty="0"/>
              <a:t>(</a:t>
            </a:r>
            <a:r>
              <a:rPr lang="en-US" dirty="0"/>
              <a:t>Event Driven Programming)</a:t>
            </a:r>
          </a:p>
        </p:txBody>
      </p:sp>
    </p:spTree>
    <p:extLst>
      <p:ext uri="{BB962C8B-B14F-4D97-AF65-F5344CB8AC3E}">
        <p14:creationId xmlns:p14="http://schemas.microsoft.com/office/powerpoint/2010/main" val="1767126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기반 프로그래밍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이벤트 소스</a:t>
            </a:r>
            <a:r>
              <a:rPr lang="en-US" altLang="ko-KR" dirty="0"/>
              <a:t>: </a:t>
            </a:r>
            <a:r>
              <a:rPr lang="ko-KR" altLang="en-US" dirty="0"/>
              <a:t>이벤트를 발생시키는 컴포넌트 </a:t>
            </a:r>
            <a:r>
              <a:rPr lang="en-US" altLang="ko-KR" dirty="0"/>
              <a:t>(</a:t>
            </a:r>
            <a:r>
              <a:rPr lang="en-US" dirty="0" err="1"/>
              <a:t>JButton,JList</a:t>
            </a:r>
            <a:r>
              <a:rPr lang="en-US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이벤트 객체</a:t>
            </a:r>
            <a:r>
              <a:rPr lang="en-US" altLang="ko-KR" dirty="0"/>
              <a:t>: </a:t>
            </a:r>
            <a:r>
              <a:rPr lang="ko-KR" altLang="en-US" dirty="0"/>
              <a:t>이벤트에 대한 모든 정보를 가지는 객체</a:t>
            </a:r>
          </a:p>
          <a:p>
            <a:pPr lvl="1"/>
            <a:r>
              <a:rPr lang="ko-KR" altLang="en-US" dirty="0"/>
              <a:t>이벤트가 발생했을 때</a:t>
            </a:r>
            <a:r>
              <a:rPr lang="en-US" altLang="ko-KR" dirty="0"/>
              <a:t>, </a:t>
            </a:r>
            <a:r>
              <a:rPr lang="ko-KR" altLang="en-US" dirty="0"/>
              <a:t>이벤트가 어떤 객체의 정보를 가지고 있는지 일일이 알 수가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버튼이 눌렸다</a:t>
            </a:r>
            <a:r>
              <a:rPr lang="en-US" altLang="ko-KR" dirty="0"/>
              <a:t>, </a:t>
            </a:r>
            <a:r>
              <a:rPr lang="ko-KR" altLang="en-US" dirty="0" err="1"/>
              <a:t>안눌렸다</a:t>
            </a:r>
            <a:r>
              <a:rPr lang="en-US" altLang="ko-KR" dirty="0"/>
              <a:t>, </a:t>
            </a:r>
            <a:r>
              <a:rPr lang="ko-KR" altLang="en-US" dirty="0"/>
              <a:t>어떤 버튼이 눌렸다</a:t>
            </a:r>
            <a:r>
              <a:rPr lang="en-US" altLang="ko-KR" dirty="0"/>
              <a:t>. </a:t>
            </a:r>
            <a:r>
              <a:rPr lang="ko-KR" altLang="en-US" dirty="0"/>
              <a:t>등의 정보를 알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모든 </a:t>
            </a:r>
            <a:r>
              <a:rPr lang="ko-KR" altLang="en-US" dirty="0" err="1"/>
              <a:t>정보”를</a:t>
            </a:r>
            <a:r>
              <a:rPr lang="ko-KR" altLang="en-US" dirty="0"/>
              <a:t> 가지고 있다는 것이 중요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:</a:t>
            </a:r>
            <a:r>
              <a:rPr lang="ko-KR" altLang="en-US" dirty="0"/>
              <a:t> 이벤트에 따라 호출될 </a:t>
            </a:r>
            <a:r>
              <a:rPr lang="ko-KR" altLang="en-US" dirty="0" err="1"/>
              <a:t>메소드</a:t>
            </a:r>
            <a:r>
              <a:rPr lang="ko-KR" altLang="en-US" dirty="0"/>
              <a:t> 인터페이스</a:t>
            </a:r>
          </a:p>
          <a:p>
            <a:pPr lvl="1"/>
            <a:r>
              <a:rPr lang="ko-KR" altLang="en-US" dirty="0"/>
              <a:t>컴포넌트에 등록되어야 작동 가능</a:t>
            </a:r>
            <a:endParaRPr lang="en-US" altLang="ko-KR" dirty="0"/>
          </a:p>
          <a:p>
            <a:pPr lvl="1"/>
            <a:r>
              <a:rPr lang="ko-KR" altLang="en-US" dirty="0" err="1"/>
              <a:t>리스너는</a:t>
            </a:r>
            <a:r>
              <a:rPr lang="ko-KR" altLang="en-US" dirty="0"/>
              <a:t> 인터페이스이다</a:t>
            </a:r>
            <a:endParaRPr lang="en-US" altLang="ko-KR" dirty="0"/>
          </a:p>
          <a:p>
            <a:pPr lvl="2"/>
            <a:r>
              <a:rPr lang="ko-KR" altLang="en-US" dirty="0"/>
              <a:t>인터페이스란</a:t>
            </a:r>
            <a:r>
              <a:rPr lang="en-US" altLang="ko-KR" dirty="0"/>
              <a:t>? :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정의를 프로그래머에게 강제하는 것</a:t>
            </a:r>
            <a:r>
              <a:rPr lang="en-US" altLang="ko-KR" dirty="0"/>
              <a:t>.</a:t>
            </a:r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1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en-US" altLang="ko-KR" dirty="0"/>
              <a:t>Swing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pPr lvl="1"/>
            <a:r>
              <a:rPr lang="en-US" altLang="ko-KR" dirty="0"/>
              <a:t>Swing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기술을 기반으로 작성된 자바 라이브러리</a:t>
            </a:r>
            <a:r>
              <a:rPr lang="en-US" altLang="ko-KR" dirty="0"/>
              <a:t>,</a:t>
            </a:r>
            <a:r>
              <a:rPr lang="ko-KR" altLang="en-US" dirty="0"/>
              <a:t> 따라서 </a:t>
            </a:r>
            <a:r>
              <a:rPr lang="en-US" altLang="ko-KR" dirty="0"/>
              <a:t>AWT</a:t>
            </a:r>
            <a:r>
              <a:rPr lang="ko-KR" altLang="en-US" dirty="0"/>
              <a:t> 패키지 필요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풍부하고 화려한 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컴포넌트를 모두 스윙으로 재 작성</a:t>
            </a:r>
            <a:r>
              <a:rPr lang="en-US" altLang="ko-KR" dirty="0"/>
              <a:t>. AWT </a:t>
            </a:r>
            <a:r>
              <a:rPr lang="ko-KR" altLang="en-US" dirty="0"/>
              <a:t>컴포넌트 이름 앞에 </a:t>
            </a:r>
            <a:r>
              <a:rPr lang="en-US" altLang="ko-KR" dirty="0"/>
              <a:t>J</a:t>
            </a:r>
            <a:r>
              <a:rPr lang="ko-KR" altLang="en-US" dirty="0"/>
              <a:t>자를 덧붙임</a:t>
            </a:r>
            <a:endParaRPr lang="en-US" altLang="ko-KR" dirty="0"/>
          </a:p>
          <a:p>
            <a:pPr lvl="2"/>
            <a:r>
              <a:rPr lang="ko-KR" altLang="en-US" dirty="0"/>
              <a:t>순수 자바 언어로 구현</a:t>
            </a:r>
            <a:endParaRPr lang="en-US" altLang="ko-KR" dirty="0"/>
          </a:p>
          <a:p>
            <a:pPr lvl="2"/>
            <a:r>
              <a:rPr lang="ko-KR" altLang="en-US" dirty="0"/>
              <a:t>스윙 컴포넌트는 경량 컴포넌트</a:t>
            </a:r>
            <a:r>
              <a:rPr lang="en-US" altLang="ko-KR" dirty="0"/>
              <a:t>(light weight component)</a:t>
            </a:r>
          </a:p>
          <a:p>
            <a:pPr lvl="3"/>
            <a:r>
              <a:rPr lang="ko-KR" altLang="en-US" dirty="0"/>
              <a:t>스윙 컴포넌트는 운영체제의 도움을 받지 않고 직접 그리기 때문에 운영체제에 부담 주지 않음</a:t>
            </a:r>
            <a:endParaRPr lang="en-US" altLang="ko-KR" dirty="0"/>
          </a:p>
          <a:p>
            <a:pPr lvl="2"/>
            <a:r>
              <a:rPr lang="ko-KR" altLang="en-US" dirty="0"/>
              <a:t>현재 자바의 </a:t>
            </a:r>
            <a:r>
              <a:rPr lang="en-US" altLang="ko-KR" dirty="0"/>
              <a:t>GUI</a:t>
            </a:r>
            <a:r>
              <a:rPr lang="ko-KR" altLang="en-US" dirty="0"/>
              <a:t>로 사용됨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스윙이 더 다양하고 모양이 예뻐서 스윙 컴포넌트를 더 많이 사용한다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29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스윙 응용프로그램의 이벤트의 실제 예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:a16="http://schemas.microsoft.com/office/drawing/2014/main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버튼 클릭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:a16="http://schemas.microsoft.com/office/drawing/2014/main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44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윈도우 크기 조절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Container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3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 입력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:a16="http://schemas.microsoft.com/office/drawing/2014/main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자유형 34">
            <a:extLst>
              <a:ext uri="{FF2B5EF4-FFF2-40B4-BE49-F238E27FC236}">
                <a16:creationId xmlns:a16="http://schemas.microsoft.com/office/drawing/2014/main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:a16="http://schemas.microsoft.com/office/drawing/2014/main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07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자바 스윙 프로그램에서 이벤트 처리 과정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이벤트가 처리되는 과정</a:t>
            </a:r>
            <a:endParaRPr lang="en-US" altLang="ko-KR" dirty="0"/>
          </a:p>
          <a:p>
            <a:pPr lvl="1"/>
            <a:r>
              <a:rPr lang="ko-KR" altLang="en-US" dirty="0"/>
              <a:t>이벤트 발생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마우스의 움직임 혹은 </a:t>
            </a:r>
            <a:r>
              <a:rPr lang="ko-KR" altLang="en-US" dirty="0" err="1"/>
              <a:t>키보드입력</a:t>
            </a:r>
            <a:endParaRPr lang="en-US" altLang="ko-KR" dirty="0"/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/>
              <a:t>응용프로그램에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 err="1"/>
              <a:t>리스너에</a:t>
            </a:r>
            <a:r>
              <a:rPr lang="ko-KR" altLang="en-US" dirty="0"/>
              <a:t> 이벤트 객체 전달</a:t>
            </a:r>
            <a:endParaRPr lang="en-US" altLang="ko-KR" dirty="0"/>
          </a:p>
          <a:p>
            <a:pPr lvl="2"/>
            <a:r>
              <a:rPr lang="ko-KR" altLang="en-US" dirty="0" err="1"/>
              <a:t>리스너</a:t>
            </a:r>
            <a:r>
              <a:rPr lang="ko-KR" altLang="en-US" dirty="0"/>
              <a:t> 코드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4624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객체와 이벤트 정보를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:a16="http://schemas.microsoft.com/office/drawing/2014/main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:a16="http://schemas.microsoft.com/office/drawing/2014/main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:a16="http://schemas.microsoft.com/office/drawing/2014/main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:a16="http://schemas.microsoft.com/office/drawing/2014/main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:a16="http://schemas.microsoft.com/office/drawing/2014/main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:a16="http://schemas.microsoft.com/office/drawing/2014/main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:a16="http://schemas.microsoft.com/office/drawing/2014/main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:a16="http://schemas.microsoft.com/office/drawing/2014/main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88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발생하는 경우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/>
          <a:lstStyle/>
          <a:p>
            <a:r>
              <a:rPr lang="ko-KR" altLang="en-US" dirty="0"/>
              <a:t>이벤트를 처리하는 자바 프로그램 코드</a:t>
            </a:r>
            <a:r>
              <a:rPr lang="en-US" altLang="ko-KR" dirty="0"/>
              <a:t>, </a:t>
            </a:r>
            <a:r>
              <a:rPr lang="ko-KR" altLang="en-US" dirty="0"/>
              <a:t>클래스로 작성</a:t>
            </a:r>
            <a:endParaRPr lang="en-US" altLang="ko-KR" dirty="0"/>
          </a:p>
          <a:p>
            <a:r>
              <a:rPr lang="ko-KR" altLang="en-US" dirty="0"/>
              <a:t>이벤트 처리를 실질적으로 한다</a:t>
            </a:r>
            <a:endParaRPr lang="en-US" altLang="ko-KR" dirty="0"/>
          </a:p>
          <a:p>
            <a:r>
              <a:rPr lang="ko-KR" altLang="en-US" dirty="0"/>
              <a:t>사용방법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인터페이스를 상속한 클래스 사용</a:t>
            </a:r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익명 클래스로 구현</a:t>
            </a:r>
            <a:r>
              <a:rPr lang="en-US" altLang="ko" dirty="0"/>
              <a:t>-&gt; </a:t>
            </a:r>
            <a:r>
              <a:rPr lang="ko" altLang="en-US" dirty="0"/>
              <a:t>일회성 코드</a:t>
            </a:r>
            <a:r>
              <a:rPr lang="en-US" altLang="ko" dirty="0"/>
              <a:t>, </a:t>
            </a:r>
            <a:r>
              <a:rPr lang="ko" altLang="en-US" dirty="0"/>
              <a:t>안드로이드 개발에서도 많이 쓰임</a:t>
            </a:r>
          </a:p>
          <a:p>
            <a:pPr marL="342900" indent="-342900">
              <a:buFont typeface="+mj-lt"/>
              <a:buAutoNum type="arabicPeriod"/>
            </a:pPr>
            <a:r>
              <a:rPr lang="ko" altLang="en-US" dirty="0"/>
              <a:t>내부 클래스로 구현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과정 사례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4057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이벤트와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1"/>
            <a:r>
              <a:rPr lang="ko-KR" altLang="en-US" dirty="0"/>
              <a:t>버튼 클릭을 처리하고자 하는 경우</a:t>
            </a:r>
            <a:endParaRPr lang="en-US" altLang="ko-KR" dirty="0"/>
          </a:p>
          <a:p>
            <a:pPr lvl="2"/>
            <a:r>
              <a:rPr lang="ko-KR" altLang="en-US" sz="1400" dirty="0"/>
              <a:t>이벤트 </a:t>
            </a:r>
            <a:r>
              <a:rPr lang="en-US" altLang="ko-KR" sz="1400" dirty="0"/>
              <a:t>: Action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</a:t>
            </a:r>
            <a:r>
              <a:rPr lang="ko-KR" altLang="en-US" sz="1400" dirty="0"/>
              <a:t>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en-US" altLang="ko-KR" sz="1400" dirty="0"/>
              <a:t>: ActionListener</a:t>
            </a:r>
          </a:p>
          <a:p>
            <a:pPr marL="0" indent="0">
              <a:buNone/>
            </a:pPr>
            <a:r>
              <a:rPr lang="en-US" altLang="ko-KR" sz="1600" dirty="0"/>
              <a:t>2.</a:t>
            </a:r>
            <a:r>
              <a:rPr lang="ko-KR" altLang="en-US" sz="1600" dirty="0"/>
              <a:t>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클래스 작성 </a:t>
            </a:r>
            <a:r>
              <a:rPr lang="en-US" altLang="ko-KR" sz="1600" dirty="0"/>
              <a:t>: ActionListener </a:t>
            </a:r>
            <a:r>
              <a:rPr lang="ko-KR" altLang="en-US" sz="1600" dirty="0"/>
              <a:t>인터페이스 구현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등록</a:t>
            </a:r>
            <a:endParaRPr lang="en-US" altLang="ko-KR" sz="1600" dirty="0"/>
          </a:p>
          <a:p>
            <a:pPr lvl="1"/>
            <a:r>
              <a:rPr lang="ko-KR" altLang="en-US" dirty="0"/>
              <a:t>이벤트를 받아 처리하고자 하는 컴포넌트에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component.addXXXListener</a:t>
            </a:r>
            <a:r>
              <a:rPr lang="en-US" altLang="ko-KR" dirty="0"/>
              <a:t>(listener)</a:t>
            </a:r>
          </a:p>
          <a:p>
            <a:pPr lvl="2"/>
            <a:r>
              <a:rPr lang="en-US" altLang="ko-KR" sz="1400" dirty="0"/>
              <a:t>xxx : </a:t>
            </a:r>
            <a:r>
              <a:rPr lang="ko-KR" altLang="en-US" sz="1400" dirty="0"/>
              <a:t>이벤트 명</a:t>
            </a:r>
            <a:r>
              <a:rPr lang="en-US" altLang="ko-KR" sz="1400" dirty="0"/>
              <a:t>,  listener : 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객체</a:t>
            </a:r>
            <a:endParaRPr lang="en-US" altLang="ko-KR" sz="1400" dirty="0"/>
          </a:p>
          <a:p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D51FCF50-FD6E-E249-9EA4-878DA391BCD8}"/>
              </a:ext>
            </a:extLst>
          </p:cNvPr>
          <p:cNvSpPr/>
          <p:nvPr/>
        </p:nvSpPr>
        <p:spPr>
          <a:xfrm>
            <a:off x="1223792" y="2819629"/>
            <a:ext cx="648072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 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버튼이 클릭될 때 호출되는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				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클릭한 버튼 알아내기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						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"Action"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인지 비교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 									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문자열변경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								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호출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문자열변경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1598125B-B326-1A45-B787-2D0CCB49F16E}"/>
              </a:ext>
            </a:extLst>
          </p:cNvPr>
          <p:cNvSpPr/>
          <p:nvPr/>
        </p:nvSpPr>
        <p:spPr>
          <a:xfrm>
            <a:off x="1223792" y="5920586"/>
            <a:ext cx="64807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listener =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//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(listener); 		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141584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ko-KR" altLang="en-US" dirty="0"/>
              <a:t>독립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완전한 클래스로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여러 곳에서 사용할 때 적합</a:t>
            </a:r>
            <a:endParaRPr lang="en-US" altLang="ko-KR" dirty="0"/>
          </a:p>
          <a:p>
            <a:pPr lvl="1"/>
            <a:r>
              <a:rPr lang="ko-KR" altLang="en-US" dirty="0"/>
              <a:t>내부 클래스</a:t>
            </a:r>
            <a:r>
              <a:rPr lang="en-US" altLang="ko-KR" dirty="0"/>
              <a:t>(inner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 안에 멤버처럼 클래스 작성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클래스에서만 사용할 때 적합</a:t>
            </a:r>
            <a:endParaRPr lang="en-US" altLang="ko-KR" dirty="0"/>
          </a:p>
          <a:p>
            <a:pPr lvl="1"/>
            <a:r>
              <a:rPr lang="ko-KR" altLang="en-US" dirty="0"/>
              <a:t>익명 클래스</a:t>
            </a:r>
            <a:r>
              <a:rPr lang="en-US" altLang="ko-KR" dirty="0"/>
              <a:t>(anonymous class)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클래스의 이름 없이 간단히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클래스 조차 만들 필요 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간단한 경우에 적합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2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9-1 : </a:t>
            </a:r>
            <a:r>
              <a:rPr lang="ko-KR" altLang="en-US" dirty="0"/>
              <a:t>독립 클래스로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독립된 클래스로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:a16="http://schemas.microsoft.com/office/drawing/2014/main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:a16="http://schemas.microsoft.com/office/drawing/2014/main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:a16="http://schemas.microsoft.com/office/drawing/2014/main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독립된 클래스로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클래스를 별도의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MyActionListener.java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:a16="http://schemas.microsoft.com/office/drawing/2014/main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:a16="http://schemas.microsoft.com/office/drawing/2014/main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0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477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 계층 구조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고려대학교B" panose="02020603020101020101" pitchFamily="18" charset="-127"/>
                <a:ea typeface="고려대학교B" panose="02020603020101020101" pitchFamily="18" charset="-127"/>
              </a:rPr>
              <a:t>AWT </a:t>
            </a:r>
            <a:r>
              <a:rPr lang="ko-KR" altLang="en-US">
                <a:latin typeface="고려대학교B" panose="02020603020101020101" pitchFamily="18" charset="-127"/>
                <a:ea typeface="고려대학교B" panose="02020603020101020101" pitchFamily="18" charset="-127"/>
              </a:rPr>
              <a:t>클래스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02184" y="3121018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고려대학교B" panose="02020603020101020101" pitchFamily="18" charset="-127"/>
                <a:ea typeface="고려대학교B" panose="02020603020101020101" pitchFamily="18" charset="-127"/>
              </a:rPr>
              <a:t>Swing </a:t>
            </a:r>
            <a:r>
              <a:rPr lang="ko-KR" altLang="en-US">
                <a:latin typeface="고려대학교B" panose="02020603020101020101" pitchFamily="18" charset="-127"/>
                <a:ea typeface="고려대학교B" panose="02020603020101020101" pitchFamily="18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4177137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(2)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B75D-920D-FA45-8AAA-059E49EE09D4}"/>
              </a:ext>
            </a:extLst>
          </p:cNvPr>
          <p:cNvSpPr txBox="1"/>
          <p:nvPr/>
        </p:nvSpPr>
        <p:spPr>
          <a:xfrm>
            <a:off x="1155153" y="1533073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e.Inner</a:t>
            </a:r>
            <a:r>
              <a:rPr lang="en-US" altLang="ko-KR" dirty="0"/>
              <a:t> = </a:t>
            </a:r>
            <a:r>
              <a:rPr lang="en-US" altLang="ko-KR" dirty="0" err="1"/>
              <a:t>e.new</a:t>
            </a:r>
            <a:r>
              <a:rPr lang="en-US" altLang="ko-KR" dirty="0"/>
              <a:t> Inner in();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53E55-B873-6A40-B58E-DA93E686C63F}"/>
              </a:ext>
            </a:extLst>
          </p:cNvPr>
          <p:cNvSpPr txBox="1"/>
          <p:nvPr/>
        </p:nvSpPr>
        <p:spPr>
          <a:xfrm>
            <a:off x="6248488" y="1546104"/>
            <a:ext cx="464585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static 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Ex.Inner.Print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477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내부 클래스</a:t>
            </a:r>
            <a:r>
              <a:rPr lang="en-US" altLang="ko-KR" dirty="0"/>
              <a:t> (3)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01FD-1898-294D-9864-F584B2574459}"/>
              </a:ext>
            </a:extLst>
          </p:cNvPr>
          <p:cNvSpPr txBox="1"/>
          <p:nvPr/>
        </p:nvSpPr>
        <p:spPr>
          <a:xfrm>
            <a:off x="1177724" y="1569855"/>
            <a:ext cx="4645856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static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static class Inner{</a:t>
            </a:r>
          </a:p>
          <a:p>
            <a:pPr defTabSz="180000"/>
            <a:r>
              <a:rPr lang="en-US" altLang="ko-KR" dirty="0"/>
              <a:t>		static 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Ex.Inner.Print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4F511-E9B1-7B4B-9D70-8536042774DC}"/>
              </a:ext>
            </a:extLst>
          </p:cNvPr>
          <p:cNvSpPr txBox="1"/>
          <p:nvPr/>
        </p:nvSpPr>
        <p:spPr>
          <a:xfrm>
            <a:off x="6368420" y="1569854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5864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9-2 : </a:t>
            </a:r>
            <a:r>
              <a:rPr lang="ko-KR" altLang="en-US" dirty="0"/>
              <a:t>내부 클래스로 </a:t>
            </a:r>
            <a:r>
              <a:rPr lang="en-US" altLang="ko-KR" dirty="0"/>
              <a:t>Action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7C724-4C8E-6049-A255-FA2C5992A02E}"/>
              </a:ext>
            </a:extLst>
          </p:cNvPr>
          <p:cNvSpPr txBox="1"/>
          <p:nvPr/>
        </p:nvSpPr>
        <p:spPr>
          <a:xfrm>
            <a:off x="5557560" y="864571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멤버를 호출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InnerClassListener.this.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문자열을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	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 클래스로 작성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private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외부에서 사용할 수 없게 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리스너에서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:a16="http://schemas.microsoft.com/office/drawing/2014/main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:a16="http://schemas.microsoft.com/office/drawing/2014/main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:a16="http://schemas.microsoft.com/office/drawing/2014/main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문자열을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7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익명 클래스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520042"/>
            <a:ext cx="5341227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39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익명 클래스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BCB10-9256-D643-A426-A223E9BC61FA}"/>
              </a:ext>
            </a:extLst>
          </p:cNvPr>
          <p:cNvSpPr txBox="1"/>
          <p:nvPr/>
        </p:nvSpPr>
        <p:spPr>
          <a:xfrm>
            <a:off x="882020" y="1462977"/>
            <a:ext cx="5566281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addActionListener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내부클래스 구현</a:t>
            </a:r>
          </a:p>
          <a:p>
            <a:pPr defTabSz="18000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ActionListener{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e){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().equals(“Stop”))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(“Start”);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(“Stop”);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B1B30-4EF0-4B47-A0E7-A09B345A7CCB}"/>
              </a:ext>
            </a:extLst>
          </p:cNvPr>
          <p:cNvSpPr txBox="1"/>
          <p:nvPr/>
        </p:nvSpPr>
        <p:spPr>
          <a:xfrm>
            <a:off x="6722701" y="1462977"/>
            <a:ext cx="528878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익명클래스로 구현</a:t>
            </a:r>
          </a:p>
          <a:p>
            <a:pPr defTabSz="18000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addActionListener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ActionListener(){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e){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().equals(“Stop”))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(“Start”);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(“Stop”);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};</a:t>
            </a:r>
          </a:p>
          <a:p>
            <a:pPr defTabSz="18000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86002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9-3 : </a:t>
            </a:r>
            <a:r>
              <a:rPr lang="ko-KR" altLang="en-US" dirty="0"/>
              <a:t>익명 클래스로 </a:t>
            </a:r>
            <a:r>
              <a:rPr lang="en-US" altLang="ko-KR" dirty="0"/>
              <a:t>Action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BC1DFC01-5F92-6A44-9C70-47155B01E722}"/>
              </a:ext>
            </a:extLst>
          </p:cNvPr>
          <p:cNvSpPr/>
          <p:nvPr/>
        </p:nvSpPr>
        <p:spPr>
          <a:xfrm>
            <a:off x="3779912" y="688860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 클래스로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3162288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" altLang="en-US" dirty="0"/>
              <a:t>마우스 이벤트 리스너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en-US" altLang="ko" dirty="0" err="1"/>
              <a:t>MouseListener</a:t>
            </a:r>
            <a:r>
              <a:rPr lang="en-US" altLang="ko" dirty="0"/>
              <a:t> : 5</a:t>
            </a:r>
            <a:r>
              <a:rPr lang="ko" altLang="en-US" dirty="0"/>
              <a:t>종의 메소드</a:t>
            </a:r>
          </a:p>
          <a:p>
            <a:r>
              <a:rPr lang="en-US" altLang="ko" dirty="0" err="1"/>
              <a:t>MouseMotionListener</a:t>
            </a:r>
            <a:r>
              <a:rPr lang="en-US" altLang="ko" dirty="0"/>
              <a:t> : 2</a:t>
            </a:r>
            <a:r>
              <a:rPr lang="ko" altLang="en-US" dirty="0"/>
              <a:t>종의 메소드</a:t>
            </a:r>
          </a:p>
          <a:p>
            <a:r>
              <a:rPr lang="en-US" altLang="ko" dirty="0"/>
              <a:t>7</a:t>
            </a:r>
            <a:r>
              <a:rPr lang="ko" altLang="en-US" dirty="0"/>
              <a:t>종의 메소드들 마우스 하나에 대해서 </a:t>
            </a:r>
            <a:r>
              <a:rPr lang="en-US" altLang="ko" dirty="0"/>
              <a:t>7</a:t>
            </a:r>
            <a:r>
              <a:rPr lang="ko" altLang="en-US" dirty="0"/>
              <a:t>번의 처리가 가능하다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74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9-4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마우스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연습</a:t>
            </a:r>
            <a:r>
              <a:rPr lang="en-US" altLang="ko-KR" dirty="0"/>
              <a:t>- </a:t>
            </a:r>
            <a:br>
              <a:rPr lang="en-US" altLang="ko-KR" dirty="0"/>
            </a:br>
            <a:r>
              <a:rPr lang="ko-KR" altLang="en-US" dirty="0"/>
              <a:t>마우스로 문자열 이동시키기</a:t>
            </a:r>
            <a:endParaRPr lang="en-US" dirty="0"/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685FE342-C12F-9A4A-8130-827731D40313}"/>
              </a:ext>
            </a:extLst>
          </p:cNvPr>
          <p:cNvSpPr/>
          <p:nvPr/>
        </p:nvSpPr>
        <p:spPr>
          <a:xfrm>
            <a:off x="882020" y="1493766"/>
            <a:ext cx="1042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아래 실행 화면과 같이 프레임의 임의의 위치에 마우스 버튼을 누르면 마우스 포인터가 있는 위치에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문자열을 출력하는 프로그램을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B477-804F-7F4F-B7FC-8FBE87AFEA7A}"/>
              </a:ext>
            </a:extLst>
          </p:cNvPr>
          <p:cNvSpPr txBox="1"/>
          <p:nvPr/>
        </p:nvSpPr>
        <p:spPr>
          <a:xfrm>
            <a:off x="1000772" y="4717904"/>
            <a:ext cx="9223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마우스 버튼을 누르면 마우스가 있는 위치로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문자열을 이동시킨다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pPr marL="0" lvl="1">
              <a:buFont typeface="Arial" pitchFamily="34" charset="0"/>
              <a:buChar char="•"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이벤트와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MouseEvent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와 </a:t>
            </a:r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MouseListener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lvl="1">
              <a:buFont typeface="Arial" pitchFamily="34" charset="0"/>
              <a:buChar char="•"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이벤트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소스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lvl="1">
              <a:buFont typeface="Arial" pitchFamily="34" charset="0"/>
              <a:buChar char="•"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컨텐트팬의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배치관리자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배치관리자 삭제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 marL="0" lvl="1">
              <a:buFont typeface="Arial" pitchFamily="34" charset="0"/>
              <a:buChar char="•"/>
            </a:pP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구현할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리스너의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메소드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mousePressed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()</a:t>
            </a:r>
          </a:p>
          <a:p>
            <a:pPr marL="0" lvl="1">
              <a:buFont typeface="Arial" pitchFamily="34" charset="0"/>
              <a:buChar char="•"/>
            </a:pP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"Hello"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문자열 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: </a:t>
            </a:r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JLabel</a:t>
            </a:r>
            <a:r>
              <a:rPr lang="en-US" altLang="ko-KR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컴포넌트 이용</a:t>
            </a:r>
            <a:endParaRPr lang="en-US" altLang="ko-KR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BEF996-26E0-984D-B9E4-AAA7575F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2140096"/>
            <a:ext cx="7687718" cy="2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70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9-4</a:t>
            </a:r>
            <a:r>
              <a:rPr lang="ko-KR" altLang="en-US" dirty="0"/>
              <a:t>의 정답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727C64-25BB-8C49-84EE-2C91F9F31DBF}"/>
              </a:ext>
            </a:extLst>
          </p:cNvPr>
          <p:cNvSpPr/>
          <p:nvPr/>
        </p:nvSpPr>
        <p:spPr>
          <a:xfrm>
            <a:off x="6282605" y="2678976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marL="0" lvl="3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 =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e.getX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마우스의 클릭 좌표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marL="0" lvl="3"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 =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e.getY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마우스의 클릭 좌표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  <a:p>
            <a:pPr marL="0" lvl="3"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y);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위치로 레이블 이동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pPr marL="0" lvl="2"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mouseClicked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{}</a:t>
            </a: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{}</a:t>
            </a:r>
          </a:p>
          <a:p>
            <a:pPr marL="0" lvl="1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marL="0" lvl="1"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marL="0" lvl="2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MouseListenerEx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marL="0" lvl="1"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6793CA8F-70B2-5B47-B14B-E64EB8BB8341}"/>
              </a:ext>
            </a:extLst>
          </p:cNvPr>
          <p:cNvSpPr/>
          <p:nvPr/>
        </p:nvSpPr>
        <p:spPr>
          <a:xfrm>
            <a:off x="1639135" y="1962379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MouseListenerEx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private JLabel la = new JLabel("Hello"); // "Hello"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레이블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MouseListenerEx()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("Mouse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c.addMouseListener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20);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레이블의 크기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50x20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(30, 30);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레이블의 위치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(30,30)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설정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(la); </a:t>
            </a:r>
          </a:p>
          <a:p>
            <a:pPr defTabSz="180000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(200, 200);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95317CB5-0305-AD4B-96ED-AEAA83C20367}"/>
              </a:ext>
            </a:extLst>
          </p:cNvPr>
          <p:cNvGrpSpPr/>
          <p:nvPr/>
        </p:nvGrpSpPr>
        <p:grpSpPr>
          <a:xfrm>
            <a:off x="5130477" y="1782988"/>
            <a:ext cx="2017934" cy="1823386"/>
            <a:chOff x="3634186" y="1533606"/>
            <a:chExt cx="2017934" cy="1823386"/>
          </a:xfrm>
        </p:grpSpPr>
        <p:sp>
          <p:nvSpPr>
            <p:cNvPr id="7" name="왼쪽 중괄호 17">
              <a:extLst>
                <a:ext uri="{FF2B5EF4-FFF2-40B4-BE49-F238E27FC236}">
                  <a16:creationId xmlns:a16="http://schemas.microsoft.com/office/drawing/2014/main" id="{56AEF552-509E-EC48-BFB3-29E3641AA6B0}"/>
                </a:ext>
              </a:extLst>
            </p:cNvPr>
            <p:cNvSpPr/>
            <p:nvPr/>
          </p:nvSpPr>
          <p:spPr>
            <a:xfrm>
              <a:off x="5004048" y="2908225"/>
              <a:ext cx="290118" cy="448767"/>
            </a:xfrm>
            <a:prstGeom prst="leftBrace">
              <a:avLst>
                <a:gd name="adj1" fmla="val 23414"/>
                <a:gd name="adj2" fmla="val 51319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모서리가 둥근 사각형 설명선 7">
              <a:extLst>
                <a:ext uri="{FF2B5EF4-FFF2-40B4-BE49-F238E27FC236}">
                  <a16:creationId xmlns:a16="http://schemas.microsoft.com/office/drawing/2014/main" id="{324E31D7-B406-E04B-8FDB-816DAC772939}"/>
                </a:ext>
              </a:extLst>
            </p:cNvPr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마우스 버튼이 눌러진 위치를 알아내어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"Hello"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옮긴다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자유형 2">
              <a:extLst>
                <a:ext uri="{FF2B5EF4-FFF2-40B4-BE49-F238E27FC236}">
                  <a16:creationId xmlns:a16="http://schemas.microsoft.com/office/drawing/2014/main" id="{CAECDDE2-E30B-0E45-8F19-A628FBE045EC}"/>
                </a:ext>
              </a:extLst>
            </p:cNvPr>
            <p:cNvSpPr/>
            <p:nvPr/>
          </p:nvSpPr>
          <p:spPr>
            <a:xfrm>
              <a:off x="4831976" y="1970623"/>
              <a:ext cx="157635" cy="1161986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938435-9171-854E-A885-5221F2478E35}"/>
              </a:ext>
            </a:extLst>
          </p:cNvPr>
          <p:cNvGrpSpPr/>
          <p:nvPr/>
        </p:nvGrpSpPr>
        <p:grpSpPr>
          <a:xfrm>
            <a:off x="8012507" y="1782988"/>
            <a:ext cx="2017934" cy="959291"/>
            <a:chOff x="3634186" y="1533606"/>
            <a:chExt cx="2017934" cy="959291"/>
          </a:xfrm>
        </p:grpSpPr>
        <p:sp>
          <p:nvSpPr>
            <p:cNvPr id="11" name="모서리가 둥근 사각형 설명선 11">
              <a:extLst>
                <a:ext uri="{FF2B5EF4-FFF2-40B4-BE49-F238E27FC236}">
                  <a16:creationId xmlns:a16="http://schemas.microsoft.com/office/drawing/2014/main" id="{6E0A1199-A981-734E-A3E9-93055D36A21A}"/>
                </a:ext>
              </a:extLst>
            </p:cNvPr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MouseListener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메소드를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모두 구현한다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 12">
              <a:extLst>
                <a:ext uri="{FF2B5EF4-FFF2-40B4-BE49-F238E27FC236}">
                  <a16:creationId xmlns:a16="http://schemas.microsoft.com/office/drawing/2014/main" id="{18AEF3DB-DC4E-CB4D-8B24-AAD0C555379F}"/>
                </a:ext>
              </a:extLst>
            </p:cNvPr>
            <p:cNvSpPr/>
            <p:nvPr/>
          </p:nvSpPr>
          <p:spPr>
            <a:xfrm>
              <a:off x="4831976" y="1970623"/>
              <a:ext cx="78817" cy="522274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877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어댑터 클래스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:a16="http://schemas.microsoft.com/office/drawing/2014/main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:a16="http://schemas.microsoft.com/office/drawing/2014/main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:a16="http://schemas.microsoft.com/office/drawing/2014/main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MouseWheelListener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61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스윙 </a:t>
            </a:r>
            <a:r>
              <a:rPr lang="en-US" altLang="ko-KR" dirty="0"/>
              <a:t>GUI </a:t>
            </a:r>
            <a:r>
              <a:rPr lang="ko-KR" altLang="en-US" dirty="0"/>
              <a:t>프로그램 샘플</a:t>
            </a:r>
            <a:endParaRPr lang="en-US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172DBE2F-55D2-DE4C-BB43-C4332872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75" y="1906469"/>
            <a:ext cx="65792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9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:a16="http://schemas.microsoft.com/office/drawing/2014/main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:a16="http://schemas.microsoft.com/office/drawing/2014/main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에서 제공하는 어댑터 클래스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20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9-5 : </a:t>
            </a:r>
            <a:r>
              <a:rPr lang="en-US" altLang="ko-KR" dirty="0" err="1"/>
              <a:t>MouseAdapter</a:t>
            </a:r>
            <a:r>
              <a:rPr lang="ko-KR" altLang="en-US" dirty="0"/>
              <a:t>로 마우스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413164"/>
            <a:ext cx="10427960" cy="368135"/>
          </a:xfrm>
        </p:spPr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MouseAdapter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>
                <a:solidFill>
                  <a:schemeClr val="tx1"/>
                </a:solidFill>
              </a:rPr>
              <a:t> 이용하여 예제 </a:t>
            </a:r>
            <a:r>
              <a:rPr lang="en-US" altLang="ko-KR" dirty="0">
                <a:solidFill>
                  <a:schemeClr val="tx1"/>
                </a:solidFill>
              </a:rPr>
              <a:t>9-4</a:t>
            </a:r>
            <a:r>
              <a:rPr lang="ko-KR" altLang="en-US" dirty="0" err="1">
                <a:solidFill>
                  <a:schemeClr val="tx1"/>
                </a:solidFill>
              </a:rPr>
              <a:t>를</a:t>
            </a:r>
            <a:r>
              <a:rPr lang="ko-KR" altLang="en-US" dirty="0">
                <a:solidFill>
                  <a:schemeClr val="tx1"/>
                </a:solidFill>
              </a:rPr>
              <a:t> 수정하라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직사각형 8">
            <a:extLst>
              <a:ext uri="{FF2B5EF4-FFF2-40B4-BE49-F238E27FC236}">
                <a16:creationId xmlns:a16="http://schemas.microsoft.com/office/drawing/2014/main" id="{7112C353-778D-A44E-887F-5C2B3F2B0D09}"/>
              </a:ext>
            </a:extLst>
          </p:cNvPr>
          <p:cNvSpPr/>
          <p:nvPr/>
        </p:nvSpPr>
        <p:spPr>
          <a:xfrm>
            <a:off x="6218713" y="1781299"/>
            <a:ext cx="4564082" cy="3093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MyMouseAdapter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marL="0" lvl="2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mousePressed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marL="0" lvl="3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 =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e.getX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marL="0" lvl="3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 =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e.getY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marL="0" lvl="3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y);</a:t>
            </a:r>
          </a:p>
          <a:p>
            <a:pPr marL="0" lvl="2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pPr marL="0" lvl="1" defTabSz="180000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marL="0" lvl="1" defTabSz="180000"/>
            <a:endParaRPr lang="en-US" altLang="ko-KR" sz="1500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marL="0" lvl="2"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MouseAdapterEx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marL="0" lvl="1"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A7FF2518-BF6D-6542-B3A2-0350A485BDF9}"/>
              </a:ext>
            </a:extLst>
          </p:cNvPr>
          <p:cNvSpPr/>
          <p:nvPr/>
        </p:nvSpPr>
        <p:spPr>
          <a:xfrm>
            <a:off x="213064" y="1781299"/>
            <a:ext cx="5760225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MouseAdapterEx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private JLabel la = new JLabel("Hello"); // "Hello"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레이블</a:t>
            </a:r>
          </a:p>
          <a:p>
            <a:pPr defTabSz="180000"/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MouseListenerEx() {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("Mouse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예제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c.addMouseListener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MyMouseAdapter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</a:t>
            </a:r>
            <a:endParaRPr lang="ko-KR" altLang="en-US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la.setSize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20); //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레이블의 크기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50x20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(30, 30); //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레이블의 위치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(30,30)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설정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(la); </a:t>
            </a:r>
          </a:p>
          <a:p>
            <a:pPr defTabSz="180000"/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(200, 200);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65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Mouse </a:t>
            </a:r>
            <a:r>
              <a:rPr lang="ko-KR" altLang="en-US" dirty="0"/>
              <a:t>이벤트와</a:t>
            </a:r>
            <a:r>
              <a:rPr lang="en-US" altLang="ko-KR" dirty="0"/>
              <a:t> </a:t>
            </a:r>
            <a:r>
              <a:rPr lang="en-US" altLang="ko-KR" dirty="0" err="1"/>
              <a:t>MouseListener</a:t>
            </a:r>
            <a:r>
              <a:rPr lang="en-US" altLang="ko-KR" dirty="0"/>
              <a:t>, </a:t>
            </a:r>
            <a:r>
              <a:rPr lang="en-US" altLang="ko-KR" dirty="0" err="1"/>
              <a:t>MouseMotionListener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48143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Mouse 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: </a:t>
            </a:r>
            <a:r>
              <a:rPr lang="ko-KR" altLang="en-US" dirty="0"/>
              <a:t>사용자의 마우스 조작에 따라 발생하는 이벤트</a:t>
            </a:r>
            <a:endParaRPr lang="en-US" altLang="ko-KR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2"/>
            <a:r>
              <a:rPr lang="en-US" altLang="ko-KR" sz="1400" dirty="0" err="1"/>
              <a:t>mouseClicked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떼어질 때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mouseReleased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떼어지든 아니든 항상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mouseDragged</a:t>
            </a:r>
            <a:r>
              <a:rPr lang="en-US" altLang="ko-KR" sz="1400" dirty="0"/>
              <a:t>(): </a:t>
            </a:r>
            <a:r>
              <a:rPr lang="ko-KR" altLang="en-US" sz="1400" dirty="0"/>
              <a:t>마우스가 </a:t>
            </a:r>
            <a:r>
              <a:rPr lang="ko-KR" altLang="en-US" sz="1400" dirty="0" err="1"/>
              <a:t>드래그되는</a:t>
            </a:r>
            <a:r>
              <a:rPr lang="ko-KR" altLang="en-US" sz="1400" dirty="0"/>
              <a:t> 동안 계속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/>
            <a:r>
              <a:rPr lang="ko-KR" altLang="en-US" sz="1800" dirty="0"/>
              <a:t>마우스가 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마우스가 </a:t>
            </a:r>
            <a:r>
              <a:rPr lang="ko-KR" altLang="en-US" sz="1800" dirty="0" err="1"/>
              <a:t>드래그될</a:t>
            </a:r>
            <a:r>
              <a:rPr lang="ko-KR" altLang="en-US" sz="1800" dirty="0"/>
              <a:t>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FA6126F-E5EE-3C4C-9290-E0264580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3773" r="3131" b="4067"/>
          <a:stretch/>
        </p:blipFill>
        <p:spPr bwMode="auto">
          <a:xfrm>
            <a:off x="1223159" y="1816925"/>
            <a:ext cx="5807034" cy="225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7">
            <a:extLst>
              <a:ext uri="{FF2B5EF4-FFF2-40B4-BE49-F238E27FC236}">
                <a16:creationId xmlns:a16="http://schemas.microsoft.com/office/drawing/2014/main" id="{BE1CF22D-EA21-6A46-999E-D951591BFA52}"/>
              </a:ext>
            </a:extLst>
          </p:cNvPr>
          <p:cNvSpPr/>
          <p:nvPr/>
        </p:nvSpPr>
        <p:spPr>
          <a:xfrm>
            <a:off x="1403275" y="5384249"/>
            <a:ext cx="568900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mousePressed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8DBF039B-1A91-C44B-928C-3DAC1702B02A}"/>
              </a:ext>
            </a:extLst>
          </p:cNvPr>
          <p:cNvSpPr/>
          <p:nvPr/>
        </p:nvSpPr>
        <p:spPr>
          <a:xfrm>
            <a:off x="1403648" y="6104329"/>
            <a:ext cx="64087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mousePressed(), </a:t>
            </a:r>
            <a:r>
              <a:rPr lang="en-US" altLang="ko-KR" sz="1200" dirty="0">
                <a:solidFill>
                  <a:srgbClr val="C00000"/>
                </a:solidFill>
              </a:rPr>
              <a:t>mouseDragged(), mouseDragged(),..., mouseDragged()</a:t>
            </a:r>
            <a:r>
              <a:rPr lang="en-US" altLang="ko-KR" sz="1200" dirty="0"/>
              <a:t>, mouseReleased()</a:t>
            </a:r>
            <a:endParaRPr lang="ko-KR" altLang="en-US" sz="12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1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리스너</a:t>
            </a:r>
            <a:r>
              <a:rPr lang="ko-KR" altLang="en-US" dirty="0"/>
              <a:t> 달기와 </a:t>
            </a:r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 활용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481434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마우스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달기</a:t>
            </a:r>
            <a:endParaRPr lang="en-US" altLang="ko-KR" sz="2000" dirty="0"/>
          </a:p>
          <a:p>
            <a:pPr lvl="2"/>
            <a:r>
              <a:rPr lang="ko-KR" altLang="en-US" sz="1400" dirty="0"/>
              <a:t>마우스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컴포넌트에 다음과 같이 등록</a:t>
            </a:r>
            <a:endParaRPr lang="en-US" altLang="ko-KR" sz="1400" dirty="0"/>
          </a:p>
          <a:p>
            <a:pPr marL="457200" lvl="2" indent="0">
              <a:buNone/>
            </a:pPr>
            <a:endParaRPr lang="en-US" altLang="ko-KR" sz="1400" dirty="0"/>
          </a:p>
          <a:p>
            <a:pPr lvl="2"/>
            <a:r>
              <a:rPr lang="ko-KR" altLang="en-US" sz="1400" dirty="0"/>
              <a:t>컴포넌트가 마우스 </a:t>
            </a:r>
            <a:r>
              <a:rPr lang="ko-KR" altLang="en-US" sz="1400" dirty="0" err="1"/>
              <a:t>무브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mouseMoved</a:t>
            </a:r>
            <a:r>
              <a:rPr lang="en-US" altLang="ko-KR" sz="1400" dirty="0"/>
              <a:t>())</a:t>
            </a:r>
            <a:r>
              <a:rPr lang="ko-KR" altLang="en-US" sz="1400" dirty="0"/>
              <a:t>나 마우스 </a:t>
            </a:r>
            <a:r>
              <a:rPr lang="ko-KR" altLang="en-US" sz="1400" dirty="0" err="1"/>
              <a:t>드래깅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mouseDraggecd</a:t>
            </a:r>
            <a:r>
              <a:rPr lang="en-US" altLang="ko-KR" sz="1400" dirty="0"/>
              <a:t>())</a:t>
            </a:r>
            <a:r>
              <a:rPr lang="ko-KR" altLang="en-US" sz="1400" dirty="0"/>
              <a:t>을 함께 처리하고자 하면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MouseMotion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따로 등록</a:t>
            </a:r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r>
              <a:rPr lang="en-US" altLang="ko-KR" sz="2000" dirty="0" err="1"/>
              <a:t>MouseEvent</a:t>
            </a:r>
            <a:r>
              <a:rPr lang="en-US" altLang="ko-KR" sz="2000" dirty="0"/>
              <a:t> </a:t>
            </a:r>
            <a:r>
              <a:rPr lang="ko-KR" altLang="en-US" sz="2000" dirty="0"/>
              <a:t>객체 활용</a:t>
            </a:r>
            <a:endParaRPr lang="en-US" altLang="ko-KR" sz="2000" dirty="0"/>
          </a:p>
          <a:p>
            <a:pPr lvl="1"/>
            <a:r>
              <a:rPr lang="ko-KR" altLang="en-US" sz="1800" dirty="0"/>
              <a:t>마우스 포인터의 위치</a:t>
            </a:r>
            <a:r>
              <a:rPr lang="en-US" altLang="ko-KR" sz="1800" dirty="0"/>
              <a:t>, </a:t>
            </a:r>
            <a:r>
              <a:rPr lang="ko-KR" altLang="en-US" sz="1800" dirty="0"/>
              <a:t>컴포넌트 내 상대 위치</a:t>
            </a:r>
            <a:endParaRPr lang="en-US" altLang="ko-KR" sz="18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getX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getY</a:t>
            </a:r>
            <a:r>
              <a:rPr lang="en-US" altLang="ko-KR" sz="1400" dirty="0"/>
              <a:t>()</a:t>
            </a:r>
          </a:p>
          <a:p>
            <a:pPr marL="228600" lvl="1" indent="0">
              <a:buNone/>
            </a:pPr>
            <a:endParaRPr lang="en-US" altLang="ko-KR" sz="1800" dirty="0"/>
          </a:p>
          <a:p>
            <a:pPr lvl="1"/>
            <a:r>
              <a:rPr lang="ko-KR" altLang="en-US" sz="1800" dirty="0"/>
              <a:t>마우스 클릭 횟수</a:t>
            </a:r>
            <a:endParaRPr lang="en-US" altLang="ko-KR" sz="18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getClickCount</a:t>
            </a:r>
            <a:r>
              <a:rPr lang="en-US" altLang="ko-KR" sz="1400" dirty="0"/>
              <a:t>()</a:t>
            </a:r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859D0EF8-21E8-F64E-82C6-BA6AB4B612BE}"/>
              </a:ext>
            </a:extLst>
          </p:cNvPr>
          <p:cNvSpPr/>
          <p:nvPr/>
        </p:nvSpPr>
        <p:spPr>
          <a:xfrm>
            <a:off x="1619671" y="2242123"/>
            <a:ext cx="576063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2B46685-DF15-C745-A448-24BA191DDF10}"/>
              </a:ext>
            </a:extLst>
          </p:cNvPr>
          <p:cNvSpPr/>
          <p:nvPr/>
        </p:nvSpPr>
        <p:spPr>
          <a:xfrm>
            <a:off x="1623700" y="3144973"/>
            <a:ext cx="575661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addMouseMotionListener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myMouseMotionListener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9DA5B607-DB61-BC4C-8606-ACA937217E5E}"/>
              </a:ext>
            </a:extLst>
          </p:cNvPr>
          <p:cNvSpPr/>
          <p:nvPr/>
        </p:nvSpPr>
        <p:spPr>
          <a:xfrm>
            <a:off x="3506024" y="4308101"/>
            <a:ext cx="39604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 =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e.getX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눌러진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 =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e.getY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눌러진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7">
            <a:extLst>
              <a:ext uri="{FF2B5EF4-FFF2-40B4-BE49-F238E27FC236}">
                <a16:creationId xmlns:a16="http://schemas.microsoft.com/office/drawing/2014/main" id="{6BE6C7A2-83A8-AF43-95CD-D47DF7D9356D}"/>
              </a:ext>
            </a:extLst>
          </p:cNvPr>
          <p:cNvSpPr/>
          <p:nvPr/>
        </p:nvSpPr>
        <p:spPr>
          <a:xfrm>
            <a:off x="3506024" y="5357309"/>
            <a:ext cx="39604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mouseClicked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if(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e.getClickCount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== 2)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...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813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32684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마우스 이벤트 처리 예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 err="1"/>
              <a:t>MouseListener</a:t>
            </a:r>
            <a:r>
              <a:rPr lang="ko-KR" altLang="en-US" dirty="0"/>
              <a:t>와 </a:t>
            </a:r>
            <a:r>
              <a:rPr lang="en-US" altLang="ko-KR" dirty="0" err="1"/>
              <a:t>MouseMotionListener</a:t>
            </a:r>
            <a:r>
              <a:rPr lang="en-US" altLang="ko-KR" dirty="0"/>
              <a:t> 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2ADF870D-D5A2-1941-8815-65D1ED00C738}"/>
              </a:ext>
            </a:extLst>
          </p:cNvPr>
          <p:cNvSpPr/>
          <p:nvPr/>
        </p:nvSpPr>
        <p:spPr>
          <a:xfrm>
            <a:off x="390618" y="1028916"/>
            <a:ext cx="5392666" cy="56938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MouseEventAllEx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private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JLabel la = new JLabel(" Move Me");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MouseEventAllEx()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listener = </a:t>
            </a:r>
          </a:p>
          <a:p>
            <a:pPr defTabSz="180000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					new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MyMouseListener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			</a:t>
            </a:r>
          </a:p>
          <a:p>
            <a:pPr defTabSz="180000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c.addMouseListener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(listener);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c.addMouseMotionListener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(listener); </a:t>
            </a:r>
          </a:p>
          <a:p>
            <a:pPr defTabSz="180000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(80,20);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(100,80);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 컴포넌트 삽입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(300,200);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509DC7DF-8C01-E542-BD75-AA110D284650}"/>
              </a:ext>
            </a:extLst>
          </p:cNvPr>
          <p:cNvSpPr/>
          <p:nvPr/>
        </p:nvSpPr>
        <p:spPr>
          <a:xfrm>
            <a:off x="6270174" y="924356"/>
            <a:ext cx="4564796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							</a:t>
            </a:r>
            <a:r>
              <a:rPr lang="en-US" altLang="ko-KR" sz="1200" b="1" dirty="0" err="1"/>
              <a:t>MouseMotionListener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comp.setBackground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Color.CYAN</a:t>
            </a:r>
            <a:r>
              <a:rPr lang="en-US" altLang="ko-KR" sz="1200" dirty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Component 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comp.setBackground(Color.YELLOW);</a:t>
            </a:r>
          </a:p>
          <a:p>
            <a:pPr defTabSz="180000"/>
            <a:r>
              <a:rPr lang="en-US" altLang="ko-KR" sz="1200" dirty="0"/>
              <a:t>			setTitle("mouseExited("+e.getX()+","+e.getY()+")");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public 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la.setLocation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2701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이벤트 처리 실행</a:t>
            </a:r>
            <a:endParaRPr lang="en-US" dirty="0"/>
          </a:p>
        </p:txBody>
      </p:sp>
      <p:pic>
        <p:nvPicPr>
          <p:cNvPr id="4" name="그림 38">
            <a:extLst>
              <a:ext uri="{FF2B5EF4-FFF2-40B4-BE49-F238E27FC236}">
                <a16:creationId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8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/>
              <a:t>Key </a:t>
            </a:r>
            <a:r>
              <a:rPr lang="ko-KR" altLang="en-US" dirty="0"/>
              <a:t>이벤트와 포커스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키 입력 시</a:t>
            </a:r>
            <a:r>
              <a:rPr lang="en-US" altLang="ko-KR" sz="2000" dirty="0"/>
              <a:t>, </a:t>
            </a:r>
            <a:r>
              <a:rPr lang="ko-KR" altLang="en-US" sz="2000" dirty="0"/>
              <a:t>다음 세</a:t>
            </a:r>
            <a:r>
              <a:rPr lang="en-US" altLang="ko-KR" sz="2000" dirty="0"/>
              <a:t> </a:t>
            </a:r>
            <a:r>
              <a:rPr lang="ko-KR" altLang="en-US" sz="2000" dirty="0"/>
              <a:t>경우 각각 </a:t>
            </a:r>
            <a:r>
              <a:rPr lang="en-US" altLang="ko-KR" sz="2000" dirty="0"/>
              <a:t>Key </a:t>
            </a:r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1"/>
            <a:r>
              <a:rPr lang="ko-KR" altLang="en-US" sz="1800" dirty="0"/>
              <a:t>키를 누르는 순간</a:t>
            </a:r>
            <a:r>
              <a:rPr lang="en-US" altLang="ko-KR" sz="1800" dirty="0"/>
              <a:t> </a:t>
            </a:r>
          </a:p>
          <a:p>
            <a:pPr lvl="1"/>
            <a:r>
              <a:rPr lang="ko-KR" altLang="en-US" sz="1800" dirty="0"/>
              <a:t>누른 키를 떼는 순간</a:t>
            </a:r>
            <a:endParaRPr lang="en-US" altLang="ko-KR" sz="1800" dirty="0"/>
          </a:p>
          <a:p>
            <a:pPr lvl="1"/>
            <a:r>
              <a:rPr lang="ko-KR" altLang="en-US" sz="1800" dirty="0"/>
              <a:t>누른 키를 떼는 순간</a:t>
            </a:r>
            <a:r>
              <a:rPr lang="en-US" altLang="ko-KR" sz="1800" dirty="0"/>
              <a:t>(Unicode </a:t>
            </a:r>
            <a:r>
              <a:rPr lang="ko-KR" altLang="en-US" sz="1800" dirty="0"/>
              <a:t>키의 경우에만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r>
              <a:rPr lang="ko-KR" altLang="en-US" sz="2000" dirty="0"/>
              <a:t>키 이벤트를 받을 수 있는 조건</a:t>
            </a:r>
            <a:endParaRPr lang="en-US" altLang="ko-KR" sz="2000" dirty="0"/>
          </a:p>
          <a:p>
            <a:pPr lvl="1"/>
            <a:r>
              <a:rPr lang="ko-KR" altLang="en-US" sz="1800" dirty="0"/>
              <a:t>모든 컴포넌트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포커스</a:t>
            </a:r>
            <a:r>
              <a:rPr lang="en-US" altLang="ko-KR" sz="1800" dirty="0"/>
              <a:t>(focus)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가진 컴포넌트가 키 이벤트 독점</a:t>
            </a:r>
            <a:endParaRPr lang="en-US" altLang="ko-KR" sz="1800" dirty="0"/>
          </a:p>
          <a:p>
            <a:r>
              <a:rPr lang="ko-KR" altLang="en-US" sz="2000" dirty="0"/>
              <a:t>포커스</a:t>
            </a:r>
            <a:r>
              <a:rPr lang="en-US" altLang="ko-KR" sz="2000" dirty="0"/>
              <a:t>(focus)</a:t>
            </a:r>
          </a:p>
          <a:p>
            <a:pPr lvl="1"/>
            <a:r>
              <a:rPr lang="ko-KR" altLang="en-US" sz="1800" dirty="0"/>
              <a:t>컴포넌트나 응용프로그램이 키 이벤트를 독점하는 권한</a:t>
            </a:r>
            <a:endParaRPr lang="en-US" altLang="ko-KR" sz="1800" dirty="0"/>
          </a:p>
          <a:p>
            <a:pPr lvl="1"/>
            <a:r>
              <a:rPr lang="ko" altLang="en-US" sz="1800" dirty="0"/>
              <a:t>전체 메소드 중에서 한 개만 설정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57257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KeyListener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keyTyped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Unicode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10">
            <a:extLst>
              <a:ext uri="{FF2B5EF4-FFF2-40B4-BE49-F238E27FC236}">
                <a16:creationId xmlns:a16="http://schemas.microsoft.com/office/drawing/2014/main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:a16="http://schemas.microsoft.com/office/drawing/2014/main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:a16="http://schemas.microsoft.com/office/drawing/2014/main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053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유니코드</a:t>
            </a:r>
            <a:r>
              <a:rPr lang="en-US" altLang="ko-KR" dirty="0"/>
              <a:t>(Unicode) </a:t>
            </a:r>
            <a:r>
              <a:rPr lang="ko-KR" altLang="en-US" dirty="0"/>
              <a:t>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유니코드 키의 특징</a:t>
            </a:r>
            <a:endParaRPr lang="en-US" altLang="ko-KR" sz="2000" dirty="0"/>
          </a:p>
          <a:p>
            <a:pPr lvl="1"/>
            <a:r>
              <a:rPr lang="ko-KR" altLang="en-US" sz="1800" dirty="0"/>
              <a:t>국제</a:t>
            </a:r>
            <a:r>
              <a:rPr lang="en-US" altLang="ko-KR" sz="1800" dirty="0"/>
              <a:t> </a:t>
            </a:r>
            <a:r>
              <a:rPr lang="ko-KR" altLang="en-US" sz="1800" dirty="0"/>
              <a:t>산업 표준</a:t>
            </a:r>
            <a:endParaRPr lang="en-US" altLang="ko-KR" sz="1800" dirty="0"/>
          </a:p>
          <a:p>
            <a:pPr lvl="1"/>
            <a:r>
              <a:rPr lang="ko-KR" altLang="en-US" sz="1800" dirty="0"/>
              <a:t>전 세계의 문자를 컴퓨터에서 일관되게 표현하기 위한 코드 체계</a:t>
            </a:r>
            <a:endParaRPr lang="en-US" altLang="ko-KR" sz="1800" dirty="0"/>
          </a:p>
          <a:p>
            <a:pPr lvl="1"/>
            <a:r>
              <a:rPr lang="ko-KR" altLang="en-US" sz="1800" dirty="0"/>
              <a:t>문자들에 대해서만 키 코드 값 정의</a:t>
            </a:r>
            <a:endParaRPr lang="en-US" altLang="ko-KR" sz="1800" dirty="0"/>
          </a:p>
          <a:p>
            <a:pPr lvl="2"/>
            <a:r>
              <a:rPr lang="en-US" altLang="ko-KR" dirty="0"/>
              <a:t>A~Z, </a:t>
            </a:r>
            <a:r>
              <a:rPr lang="en-US" altLang="ko-KR" dirty="0" err="1"/>
              <a:t>a~z</a:t>
            </a:r>
            <a:r>
              <a:rPr lang="en-US" altLang="ko-KR" dirty="0"/>
              <a:t>, 0~9, !, @, &amp;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sz="1800" dirty="0"/>
              <a:t>문자가 아닌 키 경우에는 표준화된 키 코드 값 없음</a:t>
            </a:r>
            <a:endParaRPr lang="en-US" altLang="ko-KR" sz="1800" dirty="0"/>
          </a:p>
          <a:p>
            <a:pPr lvl="2"/>
            <a:r>
              <a:rPr lang="en-US" altLang="ko-KR" dirty="0"/>
              <a:t>&lt;Function&gt; </a:t>
            </a:r>
            <a:r>
              <a:rPr lang="ko-KR" altLang="en-US" dirty="0"/>
              <a:t>키</a:t>
            </a:r>
            <a:r>
              <a:rPr lang="en-US" altLang="ko-KR" dirty="0"/>
              <a:t>, &lt;Home&gt; </a:t>
            </a:r>
            <a:r>
              <a:rPr lang="ko-KR" altLang="en-US" dirty="0"/>
              <a:t>키</a:t>
            </a:r>
            <a:r>
              <a:rPr lang="en-US" altLang="ko-KR" dirty="0"/>
              <a:t>, &lt;Up&gt; </a:t>
            </a:r>
            <a:r>
              <a:rPr lang="ko-KR" altLang="en-US" dirty="0"/>
              <a:t>키</a:t>
            </a:r>
            <a:r>
              <a:rPr lang="en-US" altLang="ko-KR" dirty="0"/>
              <a:t>,&lt;Delete&gt; </a:t>
            </a:r>
            <a:r>
              <a:rPr lang="ko-KR" altLang="en-US" dirty="0"/>
              <a:t>키</a:t>
            </a:r>
            <a:r>
              <a:rPr lang="en-US" altLang="ko-KR" dirty="0"/>
              <a:t>, &lt;Control&gt; </a:t>
            </a:r>
            <a:r>
              <a:rPr lang="ko-KR" altLang="en-US" dirty="0"/>
              <a:t>키</a:t>
            </a:r>
            <a:r>
              <a:rPr lang="en-US" altLang="ko-KR" dirty="0"/>
              <a:t>, &lt;Shift&gt; </a:t>
            </a:r>
            <a:r>
              <a:rPr lang="ko-KR" altLang="en-US" dirty="0"/>
              <a:t>키</a:t>
            </a:r>
            <a:r>
              <a:rPr lang="en-US" altLang="ko-KR" dirty="0"/>
              <a:t>, &lt;Alt&gt;</a:t>
            </a:r>
            <a:r>
              <a:rPr lang="ko-KR" altLang="en-US" dirty="0"/>
              <a:t> 등은 플랫폼에 따라 키 코드 값이 다를 수 있음</a:t>
            </a:r>
            <a:endParaRPr lang="en-US" altLang="ko-KR" sz="2000" dirty="0"/>
          </a:p>
          <a:p>
            <a:r>
              <a:rPr lang="ko-KR" altLang="en-US" sz="2000" dirty="0"/>
              <a:t>유니코드 키가 입력되는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keyTyped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가 순서대로 호출</a:t>
            </a:r>
            <a:endParaRPr lang="en-US" altLang="ko-KR" sz="1800" dirty="0"/>
          </a:p>
          <a:p>
            <a:r>
              <a:rPr lang="ko-KR" altLang="en-US" sz="2000" dirty="0"/>
              <a:t>유니코드 키가 아닌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만 호출됨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컨테이너</a:t>
            </a:r>
            <a:r>
              <a:rPr lang="en-US" altLang="ko-KR" dirty="0"/>
              <a:t> (container)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 err="1"/>
              <a:t>창위에</a:t>
            </a:r>
            <a:r>
              <a:rPr lang="ko-KR" altLang="en-US" dirty="0"/>
              <a:t> 창</a:t>
            </a:r>
            <a:r>
              <a:rPr lang="en-US" altLang="ko-KR" dirty="0"/>
              <a:t>.</a:t>
            </a:r>
            <a:r>
              <a:rPr lang="ko-KR" altLang="en-US" dirty="0"/>
              <a:t> 컨테이너인 동시에 컴포넌트다</a:t>
            </a:r>
            <a:endParaRPr lang="en-US" altLang="ko-KR" dirty="0"/>
          </a:p>
          <a:p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컴포넌트를 포함할 수 있는 </a:t>
            </a:r>
            <a:r>
              <a:rPr lang="en-US" altLang="ko-KR" dirty="0"/>
              <a:t>GUI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en-US" altLang="ko-KR" dirty="0" err="1"/>
              <a:t>java.awt.Container</a:t>
            </a:r>
            <a:r>
              <a:rPr lang="ko-KR" altLang="en-US" dirty="0" err="1"/>
              <a:t>를</a:t>
            </a:r>
            <a:r>
              <a:rPr lang="ko-KR" altLang="en-US" dirty="0"/>
              <a:t> 상속받음</a:t>
            </a:r>
            <a:endParaRPr lang="en-US" altLang="ko-KR" dirty="0"/>
          </a:p>
          <a:p>
            <a:r>
              <a:rPr lang="ko-KR" altLang="en-US" dirty="0"/>
              <a:t>다른 컨테이너에 포함될 수 있음</a:t>
            </a:r>
            <a:endParaRPr lang="en-US" altLang="ko-KR" dirty="0"/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컨테이너 </a:t>
            </a:r>
            <a:r>
              <a:rPr lang="en-US" altLang="ko-KR" dirty="0"/>
              <a:t>: Panel, Frame, Applet, Dialog, Window</a:t>
            </a:r>
          </a:p>
          <a:p>
            <a:pPr lvl="1"/>
            <a:r>
              <a:rPr lang="en-US" altLang="ko-KR" dirty="0"/>
              <a:t>Swing </a:t>
            </a:r>
            <a:r>
              <a:rPr lang="ko-KR" altLang="en-US" dirty="0"/>
              <a:t>컨테이너 </a:t>
            </a:r>
            <a:r>
              <a:rPr lang="en-US" altLang="ko-KR" dirty="0"/>
              <a:t>: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JWindow</a:t>
            </a:r>
            <a:endParaRPr lang="en-US" altLang="ko-KR" dirty="0"/>
          </a:p>
          <a:p>
            <a:r>
              <a:rPr lang="ko-KR" altLang="en-US" dirty="0"/>
              <a:t>최상위 컨테이너</a:t>
            </a:r>
            <a:endParaRPr lang="en-US" altLang="ko-KR" dirty="0"/>
          </a:p>
          <a:p>
            <a:pPr lvl="1"/>
            <a:r>
              <a:rPr lang="ko-KR" altLang="en-US" dirty="0"/>
              <a:t>다른 컨테이너에 포함되지 않고도 화면에 출력되며 독립적으로 존재 가능한 컨테이너</a:t>
            </a:r>
            <a:endParaRPr lang="en-US" altLang="ko-KR" dirty="0"/>
          </a:p>
          <a:p>
            <a:pPr lvl="2"/>
            <a:r>
              <a:rPr lang="ko-KR" altLang="en-US" dirty="0"/>
              <a:t>스스로 화면에 자신을 출력하는 컨테이너 </a:t>
            </a:r>
            <a:r>
              <a:rPr lang="en-US" altLang="ko-KR" dirty="0"/>
              <a:t>: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54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가상 키와 입력된 키 판별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KeyEvent</a:t>
            </a:r>
            <a:r>
              <a:rPr lang="en-US" altLang="ko-KR" sz="1600" dirty="0"/>
              <a:t> </a:t>
            </a:r>
            <a:r>
              <a:rPr lang="ko-KR" altLang="en-US" sz="1600" dirty="0"/>
              <a:t>객체</a:t>
            </a:r>
            <a:endParaRPr lang="en-US" altLang="ko-KR" sz="1600" dirty="0"/>
          </a:p>
          <a:p>
            <a:pPr lvl="1"/>
            <a:r>
              <a:rPr lang="ko-KR" altLang="en-US" sz="1400" dirty="0"/>
              <a:t>입력된 키 정보를 가진 이벤트 객체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KeyEvent</a:t>
            </a:r>
            <a:r>
              <a:rPr lang="en-US" altLang="ko-KR" sz="1400" dirty="0"/>
              <a:t> </a:t>
            </a:r>
            <a:r>
              <a:rPr lang="ko-KR" altLang="en-US" sz="1400" dirty="0"/>
              <a:t>객체의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입력된 키 판별</a:t>
            </a:r>
            <a:endParaRPr lang="en-US" altLang="ko-KR" sz="1600" dirty="0"/>
          </a:p>
          <a:p>
            <a:r>
              <a:rPr lang="en-US" altLang="ko-KR" sz="1600" dirty="0" err="1"/>
              <a:t>KeyEvent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입력된 키 판별</a:t>
            </a:r>
            <a:endParaRPr lang="en-US" altLang="ko-KR" sz="1600" dirty="0"/>
          </a:p>
          <a:p>
            <a:pPr lvl="1"/>
            <a:r>
              <a:rPr lang="en-US" altLang="ko-KR" sz="1400" dirty="0"/>
              <a:t>char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KeyEvent.getKeyChar</a:t>
            </a:r>
            <a:r>
              <a:rPr lang="en-US" altLang="ko-KR" sz="1400" dirty="0"/>
              <a:t>()</a:t>
            </a:r>
          </a:p>
          <a:p>
            <a:pPr lvl="2"/>
            <a:r>
              <a:rPr lang="ko-KR" altLang="en-US" sz="1400" dirty="0"/>
              <a:t>키의 유니코드 문자 값 리턴</a:t>
            </a:r>
            <a:endParaRPr lang="en-US" altLang="ko-KR" sz="1400" dirty="0"/>
          </a:p>
          <a:p>
            <a:pPr lvl="2"/>
            <a:r>
              <a:rPr lang="en-US" altLang="ko-KR" sz="1400" dirty="0"/>
              <a:t>Unicode </a:t>
            </a:r>
            <a:r>
              <a:rPr lang="ko-KR" altLang="en-US" sz="1400" dirty="0"/>
              <a:t>문자 키인 경우에만 의미 있음</a:t>
            </a:r>
            <a:endParaRPr lang="en-US" altLang="ko-KR" sz="1400" dirty="0"/>
          </a:p>
          <a:p>
            <a:pPr lvl="2"/>
            <a:r>
              <a:rPr lang="ko-KR" altLang="en-US" sz="1400" dirty="0"/>
              <a:t>입력된 키를 판별하기 위해 문자 값과 비교하면 됨</a:t>
            </a:r>
            <a:endParaRPr lang="en-US" altLang="ko-KR" sz="1400" dirty="0"/>
          </a:p>
          <a:p>
            <a:pPr lvl="1"/>
            <a:r>
              <a:rPr lang="en-US" altLang="ko-KR" sz="1400" dirty="0" err="1"/>
              <a:t>int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KeyEvent.getKeyCode</a:t>
            </a:r>
            <a:r>
              <a:rPr lang="en-US" altLang="ko-KR" sz="1400" dirty="0"/>
              <a:t>()</a:t>
            </a:r>
          </a:p>
          <a:p>
            <a:pPr lvl="2"/>
            <a:r>
              <a:rPr lang="ko-KR" altLang="en-US" sz="1400" dirty="0"/>
              <a:t>유니코드 키 포함 </a:t>
            </a:r>
            <a:endParaRPr lang="en-US" altLang="ko-KR" sz="1400" dirty="0"/>
          </a:p>
          <a:p>
            <a:pPr lvl="2"/>
            <a:r>
              <a:rPr lang="ko-KR" altLang="en-US" sz="1400" dirty="0"/>
              <a:t>모든 키에 대한 정수형 키 코드 리턴</a:t>
            </a:r>
            <a:endParaRPr lang="en-US" altLang="ko-KR" sz="1400" dirty="0"/>
          </a:p>
          <a:p>
            <a:pPr lvl="2"/>
            <a:r>
              <a:rPr lang="ko-KR" altLang="en-US" sz="1400" dirty="0"/>
              <a:t>입력된 키를 판별하기 위해 </a:t>
            </a:r>
            <a:endParaRPr lang="en-US" altLang="ko-KR" sz="1400" dirty="0"/>
          </a:p>
          <a:p>
            <a:pPr lvl="2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 err="1"/>
              <a:t>가상키</a:t>
            </a:r>
            <a:r>
              <a:rPr lang="en-US" altLang="ko-KR" sz="1400" dirty="0"/>
              <a:t>(Virtual Key) </a:t>
            </a:r>
            <a:r>
              <a:rPr lang="ko-KR" altLang="en-US" sz="1400" dirty="0"/>
              <a:t>값과 비교하여야 함</a:t>
            </a:r>
            <a:endParaRPr lang="en-US" altLang="ko-KR" sz="1400" dirty="0"/>
          </a:p>
          <a:p>
            <a:pPr lvl="2"/>
            <a:r>
              <a:rPr lang="ko-KR" altLang="en-US" sz="1300" dirty="0"/>
              <a:t>가상 키 값은 </a:t>
            </a:r>
            <a:r>
              <a:rPr lang="en-US" altLang="ko-KR" sz="1300" dirty="0" err="1"/>
              <a:t>KeyEvent</a:t>
            </a:r>
            <a:r>
              <a:rPr lang="en-US" altLang="ko-KR" sz="1300" dirty="0"/>
              <a:t> </a:t>
            </a:r>
            <a:r>
              <a:rPr lang="ko-KR" altLang="en-US" sz="1300" dirty="0"/>
              <a:t>클래스에 상수로 선언</a:t>
            </a:r>
            <a:endParaRPr lang="en-US" altLang="ko-KR" sz="1300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C25434BF-091C-DB4E-8785-D64CF9BDAD05}"/>
              </a:ext>
            </a:extLst>
          </p:cNvPr>
          <p:cNvSpPr/>
          <p:nvPr/>
        </p:nvSpPr>
        <p:spPr>
          <a:xfrm>
            <a:off x="7647709" y="1981100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78623444-B614-C44D-BBFE-59552EA0829A}"/>
              </a:ext>
            </a:extLst>
          </p:cNvPr>
          <p:cNvSpPr/>
          <p:nvPr/>
        </p:nvSpPr>
        <p:spPr>
          <a:xfrm>
            <a:off x="7089569" y="4076335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0F9B9968-C6F4-564C-B553-12CEE12423AB}"/>
              </a:ext>
            </a:extLst>
          </p:cNvPr>
          <p:cNvSpPr/>
          <p:nvPr/>
        </p:nvSpPr>
        <p:spPr>
          <a:xfrm>
            <a:off x="8275496" y="2998155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10">
            <a:extLst>
              <a:ext uri="{FF2B5EF4-FFF2-40B4-BE49-F238E27FC236}">
                <a16:creationId xmlns:a16="http://schemas.microsoft.com/office/drawing/2014/main" id="{2B5DC437-60F6-4040-99E7-E6F431D107CB}"/>
              </a:ext>
            </a:extLst>
          </p:cNvPr>
          <p:cNvSpPr/>
          <p:nvPr/>
        </p:nvSpPr>
        <p:spPr>
          <a:xfrm>
            <a:off x="8264127" y="5107732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F5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653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가상 키</a:t>
            </a:r>
            <a:r>
              <a:rPr lang="en-US" altLang="ko-KR" dirty="0"/>
              <a:t>(Virtual Key)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2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 :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판별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:a16="http://schemas.microsoft.com/office/drawing/2014/main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'q'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달고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포커스를 주어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입력을 받도록 해야 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색은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 Color(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r,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g,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b)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생성한다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r(red), g(green), b(blue)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요소로서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0~255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사이의 값이다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4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9-6 </a:t>
            </a:r>
            <a:r>
              <a:rPr lang="ko-KR" altLang="en-US" dirty="0"/>
              <a:t>정답 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5E263F4A-ADD0-8447-8630-C609CA362A1E}"/>
              </a:ext>
            </a:extLst>
          </p:cNvPr>
          <p:cNvSpPr/>
          <p:nvPr/>
        </p:nvSpPr>
        <p:spPr>
          <a:xfrm>
            <a:off x="550416" y="1502295"/>
            <a:ext cx="6076013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KeyCharEx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private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JLabel la = 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JLabel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("&lt;Enter&gt;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키로 배경색이 바뀝니다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KeyCharEx()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super("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문자 키 입력 예제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(la);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c.addKeyListener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MyKeyListener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150);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setVisible(true);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c.setFocusable(true);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컨텐트팬이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포커스를 받을 수 있도록 설정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c.requestFocus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포커스 설정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6491DC95-89F9-404E-BA5B-5C6FF7C2D937}"/>
              </a:ext>
            </a:extLst>
          </p:cNvPr>
          <p:cNvSpPr/>
          <p:nvPr/>
        </p:nvSpPr>
        <p:spPr>
          <a:xfrm>
            <a:off x="6506929" y="1502295"/>
            <a:ext cx="5486803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MyKeyListener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KeyAdapter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임의의 색을 만들기 위해 </a:t>
            </a:r>
            <a:r>
              <a:rPr lang="ko-KR" altLang="en-US" sz="14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r, g, b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 생성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Math.random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* 256);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red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Math.random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* 256);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green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Math.random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* 256);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blue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</a:t>
            </a:r>
            <a:endParaRPr lang="en-US" altLang="ko-KR" sz="14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switch(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e.getKeyChar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 </a:t>
            </a:r>
            <a:r>
              <a:rPr lang="en-US" altLang="ko-KR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키 문자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'\n':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&lt;Enter&gt;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 입력</a:t>
            </a:r>
          </a:p>
          <a:p>
            <a:pPr defTabSz="180000"/>
            <a:r>
              <a:rPr lang="pt-B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la.setText("r=" + r + ", g=" + g + ", b=" + b);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setBackground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								new Color(r, g, b));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break;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case 'q':</a:t>
            </a:r>
          </a:p>
          <a:p>
            <a:pPr defTabSz="180000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System.exit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(0);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main(String[]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KeyCharEx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888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9-7 :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움직이기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</a:rPr>
              <a:t>"HELLO" </a:t>
            </a:r>
            <a:r>
              <a:rPr lang="ko-KR" altLang="en-US" dirty="0">
                <a:solidFill>
                  <a:schemeClr val="tx1"/>
                </a:solidFill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 err="1">
                <a:solidFill>
                  <a:schemeClr val="tx1"/>
                </a:solidFill>
              </a:rPr>
              <a:t>픽셀씩</a:t>
            </a:r>
            <a:r>
              <a:rPr lang="ko-KR" altLang="en-US" dirty="0">
                <a:solidFill>
                  <a:schemeClr val="tx1"/>
                </a:solidFill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움직이면 한 번에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텍스트는 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우로 이동한다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텍스트는 프레임의 영역을 벗어나서 움직일 수 있다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초기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여러 번 입력하여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움직인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1" name="그림 7">
            <a:extLst>
              <a:ext uri="{FF2B5EF4-FFF2-40B4-BE49-F238E27FC236}">
                <a16:creationId xmlns:a16="http://schemas.microsoft.com/office/drawing/2014/main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4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9-7 </a:t>
            </a:r>
            <a:r>
              <a:rPr lang="ko-KR" altLang="en-US" dirty="0"/>
              <a:t>정답</a:t>
            </a:r>
            <a:endParaRPr lang="en-US" dirty="0"/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64E64963-66E0-464B-A81F-A5106D68277C}"/>
              </a:ext>
            </a:extLst>
          </p:cNvPr>
          <p:cNvSpPr/>
          <p:nvPr/>
        </p:nvSpPr>
        <p:spPr>
          <a:xfrm>
            <a:off x="355107" y="1350838"/>
            <a:ext cx="6163547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FlyingTextEx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JPanel contentPane = new JPanel();</a:t>
            </a:r>
          </a:p>
          <a:p>
            <a:pPr defTabSz="180000"/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private JLabel la = new JLabel("HELLO");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FlyingTextEx() {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super("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 키를 이용하여 텍스트 움직이기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getContentPane(); 				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c.setLayout(null);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c.addKeyListener(new MyKeyListener());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la.setSize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20);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c.add(la);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(200, 200);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c.setFocusable(true);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3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컨텐트팬이</a:t>
            </a:r>
            <a:r>
              <a:rPr lang="ko-KR" altLang="en-US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포커스를 받을 수 있도록 설정</a:t>
            </a:r>
            <a:endParaRPr lang="en-US" altLang="ko-KR" sz="13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c.requestFocus();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포커스 지정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6BE974AE-6C68-2648-AB9B-214E15B43B62}"/>
              </a:ext>
            </a:extLst>
          </p:cNvPr>
          <p:cNvSpPr/>
          <p:nvPr/>
        </p:nvSpPr>
        <p:spPr>
          <a:xfrm>
            <a:off x="6852039" y="1382286"/>
            <a:ext cx="498485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MyKeyListener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KeyAdapter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public void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keyCode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e.getKeyCode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3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ko-KR" altLang="en-US" sz="1300" dirty="0" err="1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키코드</a:t>
            </a:r>
            <a:endParaRPr lang="en-US" altLang="ko-KR" sz="1300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switch(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keyCode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 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case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KeyEvent.VK_UP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la.getY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- 10); break;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case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KeyEvent.VK_DOWN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la.getY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+ 10); break;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case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KeyEvent.VK_LEFT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- 10,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la.getY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break;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case </a:t>
            </a:r>
            <a:r>
              <a:rPr lang="en-US" altLang="ko-KR" sz="13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KeyEvent.VK_RIGHT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la.setLocation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+ 10,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la.getY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break;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FlyingTextEx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컴포넌트</a:t>
            </a:r>
            <a:r>
              <a:rPr lang="en-US" altLang="ko-KR" dirty="0"/>
              <a:t> (component)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/>
          <a:lstStyle/>
          <a:p>
            <a:r>
              <a:rPr lang="ko-KR" altLang="en-US" dirty="0"/>
              <a:t>종류가 굉장히 많아서 다 다루진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컨테이너에 포함 되어야만 화면에 출력 될 수 있는 </a:t>
            </a:r>
            <a:r>
              <a:rPr lang="en-US" altLang="ko-KR" dirty="0"/>
              <a:t>GUI </a:t>
            </a:r>
            <a:r>
              <a:rPr lang="ko-KR" altLang="en-US" dirty="0"/>
              <a:t>객체</a:t>
            </a:r>
            <a:endParaRPr lang="en-US" altLang="ko-KR" dirty="0"/>
          </a:p>
          <a:p>
            <a:r>
              <a:rPr lang="ko-KR" altLang="en-US" dirty="0"/>
              <a:t>다른 컴포넌트를 포함할 수 없는 순수 컴포넌트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GUI </a:t>
            </a:r>
            <a:r>
              <a:rPr lang="ko-KR" altLang="en-US" dirty="0"/>
              <a:t>컴포넌트가 상속받는 클래스 </a:t>
            </a:r>
            <a:r>
              <a:rPr lang="en-US" altLang="ko-KR" dirty="0"/>
              <a:t>: </a:t>
            </a:r>
            <a:r>
              <a:rPr lang="en-US" altLang="ko-KR" dirty="0" err="1"/>
              <a:t>java.awt.Component</a:t>
            </a:r>
            <a:endParaRPr lang="en-US" altLang="ko-KR" dirty="0"/>
          </a:p>
          <a:p>
            <a:r>
              <a:rPr lang="ko-KR" altLang="en-US" dirty="0"/>
              <a:t>스윙 컴포넌트가 상속받는 클래스 </a:t>
            </a:r>
            <a:r>
              <a:rPr lang="en-US" altLang="ko-KR" dirty="0"/>
              <a:t>: </a:t>
            </a:r>
            <a:r>
              <a:rPr lang="en-US" altLang="ko-KR" dirty="0" err="1"/>
              <a:t>javax.swing.JComponent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559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1868</TotalTime>
  <Words>4069</Words>
  <Application>Microsoft Office PowerPoint</Application>
  <PresentationFormat>와이드스크린</PresentationFormat>
  <Paragraphs>1333</Paragraphs>
  <Slides>85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4" baseType="lpstr">
      <vt:lpstr>고려대학교M</vt:lpstr>
      <vt:lpstr>휴먼매직체</vt:lpstr>
      <vt:lpstr>Arial</vt:lpstr>
      <vt:lpstr>맑은 고딕</vt:lpstr>
      <vt:lpstr>고려대학교B</vt:lpstr>
      <vt:lpstr>Calibri</vt:lpstr>
      <vt:lpstr>Gill Sans MT</vt:lpstr>
      <vt:lpstr>Arial Narrow</vt:lpstr>
      <vt:lpstr>Parcel</vt:lpstr>
      <vt:lpstr>8장 자바 GUI 스윙 기초</vt:lpstr>
      <vt:lpstr>학습목표</vt:lpstr>
      <vt:lpstr>GUI란 무엇인가?</vt:lpstr>
      <vt:lpstr>ATW</vt:lpstr>
      <vt:lpstr>Swing</vt:lpstr>
      <vt:lpstr>GUI 패키지 계층 구조</vt:lpstr>
      <vt:lpstr>스윙 GUI 프로그램 샘플</vt:lpstr>
      <vt:lpstr>컨테이너 (container)</vt:lpstr>
      <vt:lpstr>컴포넌트 (component)</vt:lpstr>
      <vt:lpstr>스윙 컴포넌트 예시</vt:lpstr>
      <vt:lpstr>PowerPoint 프레젠테이션</vt:lpstr>
      <vt:lpstr>PowerPoint 프레젠테이션</vt:lpstr>
      <vt:lpstr>PowerPoint 프레젠테이션</vt:lpstr>
      <vt:lpstr>컨테이너와 컴포넌트의 포함관계</vt:lpstr>
      <vt:lpstr>컨테이너와 배치, 배치 관리자 개념</vt:lpstr>
      <vt:lpstr>Atw-swing 상속구조</vt:lpstr>
      <vt:lpstr>스윙 GUI 프로그램 만들기</vt:lpstr>
      <vt:lpstr>Swing 사용 방법 (1) - 프레임 만들기</vt:lpstr>
      <vt:lpstr>스윙 프레임</vt:lpstr>
      <vt:lpstr>프레임 만들기, JFrame 클래스 상속</vt:lpstr>
      <vt:lpstr>Swing 사용 방법 (2) - main() 메소드</vt:lpstr>
      <vt:lpstr>Swing 사용 방법 (3) – 프레임에 컴포넌트 붙이기</vt:lpstr>
      <vt:lpstr>Swing 사용 방법 (3) – 프레임에 컴포넌트 붙이기</vt:lpstr>
      <vt:lpstr>Swing 사용 방법 (4) – 스윙 종료 처리</vt:lpstr>
      <vt:lpstr>배치 관리자 (Layout Manager)</vt:lpstr>
      <vt:lpstr>배치 관리자 (Layout Manager)</vt:lpstr>
      <vt:lpstr>컨테이너와 디폴트 배치관리자</vt:lpstr>
      <vt:lpstr>컨테이너에 새로운 배치관리자 설정</vt:lpstr>
      <vt:lpstr>FlowLayout 배치관리자</vt:lpstr>
      <vt:lpstr>FlowLayout의 생성자</vt:lpstr>
      <vt:lpstr>PowerPoint 프레젠테이션</vt:lpstr>
      <vt:lpstr>BorderLayout 배치관리자</vt:lpstr>
      <vt:lpstr>BorderLayout 생성자와 add() 메소드</vt:lpstr>
      <vt:lpstr>PowerPoint 프레젠테이션</vt:lpstr>
      <vt:lpstr>GridLayout 배치관리자</vt:lpstr>
      <vt:lpstr>GridLayout 생성자</vt:lpstr>
      <vt:lpstr>Gridlayout</vt:lpstr>
      <vt:lpstr>cardlayout</vt:lpstr>
      <vt:lpstr>배치관리자 없는 컨테이너</vt:lpstr>
      <vt:lpstr>PowerPoint 프레젠테이션</vt:lpstr>
      <vt:lpstr>컴포넌트의 절대 위치와 크기 설정</vt:lpstr>
      <vt:lpstr>PowerPoint 프레젠테이션</vt:lpstr>
      <vt:lpstr>PowerPoint 프레젠테이션</vt:lpstr>
      <vt:lpstr>PowerPoint 프레젠테이션</vt:lpstr>
      <vt:lpstr>PowerPoint 프레젠테이션</vt:lpstr>
      <vt:lpstr>9장 자바의 이벤트 처리</vt:lpstr>
      <vt:lpstr>학습목표</vt:lpstr>
      <vt:lpstr>이벤트 처리</vt:lpstr>
      <vt:lpstr>이벤트 기반 프로그래밍</vt:lpstr>
      <vt:lpstr>스윙 응용프로그램의 이벤트의 실제 예</vt:lpstr>
      <vt:lpstr>자바 스윙 프로그램에서 이벤트 처리 과정</vt:lpstr>
      <vt:lpstr>이벤트 객체</vt:lpstr>
      <vt:lpstr>이벤트 객체와 이벤트 정보를 리턴하는 메소드</vt:lpstr>
      <vt:lpstr>이벤트 객체, 이벤트 소스, 발생하는 경우</vt:lpstr>
      <vt:lpstr>이벤트 리스너</vt:lpstr>
      <vt:lpstr>이벤트 리스너 작성 과정 사례</vt:lpstr>
      <vt:lpstr>이벤트 리스너 작성 방법</vt:lpstr>
      <vt:lpstr>예제 9-1 : 독립 클래스로 Action 이벤트 리스너 만들기</vt:lpstr>
      <vt:lpstr>내부 클래스 (1)</vt:lpstr>
      <vt:lpstr>내부 클래스 (2)</vt:lpstr>
      <vt:lpstr>내부 클래스 (3)</vt:lpstr>
      <vt:lpstr>예제 9-2 : 내부 클래스로 Action 이벤트 리스너 만들기</vt:lpstr>
      <vt:lpstr>익명 클래스 (1)</vt:lpstr>
      <vt:lpstr>익명 클래스 (2)</vt:lpstr>
      <vt:lpstr>예제 9-3 : 익명 클래스로 Action 이벤트 리스너 만들기</vt:lpstr>
      <vt:lpstr>마우스 이벤트 리스너</vt:lpstr>
      <vt:lpstr>예제 9-4 : 마우스 이벤트 리스너 작성 연습-  마우스로 문자열 이동시키기</vt:lpstr>
      <vt:lpstr>예제 9-4의 정답</vt:lpstr>
      <vt:lpstr>어댑터 클래스</vt:lpstr>
      <vt:lpstr>MouseListener대신 MouseAdapter를 사용한 예</vt:lpstr>
      <vt:lpstr>JDK에서 제공하는 어댑터 클래스</vt:lpstr>
      <vt:lpstr>예제 9-5 : MouseAdapter로 마우스 리스너 작성</vt:lpstr>
      <vt:lpstr>Mouse 이벤트와 MouseListener, MouseMotionListener</vt:lpstr>
      <vt:lpstr>마우스 리스너 달기와 MouseEvent 객체 활용</vt:lpstr>
      <vt:lpstr>마우스 이벤트 처리 예 : MouseListener와 MouseMotionListener </vt:lpstr>
      <vt:lpstr>마우스 이벤트 처리 실행</vt:lpstr>
      <vt:lpstr>Key 이벤트와 포커스</vt:lpstr>
      <vt:lpstr>KeyListener</vt:lpstr>
      <vt:lpstr>유니코드(Unicode) 키</vt:lpstr>
      <vt:lpstr>가상 키와 입력된 키 판별</vt:lpstr>
      <vt:lpstr>가상 키(Virtual Key)</vt:lpstr>
      <vt:lpstr>예제 9-6 : KeyListener 활용 – 입력된 문자 키 판별</vt:lpstr>
      <vt:lpstr>예제 9-6 정답 </vt:lpstr>
      <vt:lpstr>예제 9-7 : KeyListener 활용 – 상, 하, 좌, 우 키로 문자열 움직이기</vt:lpstr>
      <vt:lpstr>예제 9-7 정답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이승우</cp:lastModifiedBy>
  <cp:revision>5</cp:revision>
  <dcterms:created xsi:type="dcterms:W3CDTF">2018-11-12T05:57:34Z</dcterms:created>
  <dcterms:modified xsi:type="dcterms:W3CDTF">2018-11-20T16:09:08Z</dcterms:modified>
</cp:coreProperties>
</file>